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69" r:id="rId6"/>
    <p:sldId id="285" r:id="rId7"/>
    <p:sldId id="273" r:id="rId8"/>
    <p:sldId id="287" r:id="rId9"/>
    <p:sldId id="289" r:id="rId10"/>
    <p:sldId id="286" r:id="rId11"/>
    <p:sldId id="288" r:id="rId12"/>
    <p:sldId id="279" r:id="rId13"/>
    <p:sldId id="274" r:id="rId14"/>
    <p:sldId id="282" r:id="rId15"/>
    <p:sldId id="28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B"/>
    <a:srgbClr val="AB0520"/>
    <a:srgbClr val="81D3EB"/>
    <a:srgbClr val="FB7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15" autoAdjust="0"/>
    <p:restoredTop sz="68793" autoAdjust="0"/>
  </p:normalViewPr>
  <p:slideViewPr>
    <p:cSldViewPr snapToGrid="0">
      <p:cViewPr varScale="1">
        <p:scale>
          <a:sx n="62" d="100"/>
          <a:sy n="62" d="100"/>
        </p:scale>
        <p:origin x="5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77F88-BE29-4FCD-ADAE-6B9D2BF128F9}"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1ABA8-4C61-4BA3-B3A4-9F387748E0C7}" type="slidenum">
              <a:rPr lang="en-US" smtClean="0"/>
              <a:t>‹#›</a:t>
            </a:fld>
            <a:endParaRPr lang="en-US"/>
          </a:p>
        </p:txBody>
      </p:sp>
    </p:spTree>
    <p:extLst>
      <p:ext uri="{BB962C8B-B14F-4D97-AF65-F5344CB8AC3E}">
        <p14:creationId xmlns:p14="http://schemas.microsoft.com/office/powerpoint/2010/main" val="355762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1</a:t>
            </a:fld>
            <a:endParaRPr lang="en-US"/>
          </a:p>
        </p:txBody>
      </p:sp>
    </p:spTree>
    <p:extLst>
      <p:ext uri="{BB962C8B-B14F-4D97-AF65-F5344CB8AC3E}">
        <p14:creationId xmlns:p14="http://schemas.microsoft.com/office/powerpoint/2010/main" val="347661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this is the EPA and FAO trace element guideline for wastewater reuse for irrigation . Once again, this guideline shows how factors can affect the feasibility of the water. In the remarks, you can see that the crop determines the effect of element. These guidelines shows the need for a comprehensive framework for users to ensure safety and efficiency when using treated wastewater.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factors that go into the effects of different constituents in the water and I have collected these as well. </a:t>
            </a:r>
          </a:p>
          <a:p>
            <a:endParaRPr lang="en-US" dirty="0"/>
          </a:p>
          <a:p>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10</a:t>
            </a:fld>
            <a:endParaRPr lang="en-US"/>
          </a:p>
        </p:txBody>
      </p:sp>
    </p:spTree>
    <p:extLst>
      <p:ext uri="{BB962C8B-B14F-4D97-AF65-F5344CB8AC3E}">
        <p14:creationId xmlns:p14="http://schemas.microsoft.com/office/powerpoint/2010/main" val="337823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THRU CRIT FERVIEW</a:t>
            </a:r>
          </a:p>
          <a:p>
            <a:endParaRPr lang="en-US" dirty="0"/>
          </a:p>
          <a:p>
            <a:r>
              <a:rPr lang="en-US" dirty="0"/>
              <a:t>-That leads us into crop determination.  Crop determination is a framework where the treated water quality influences the crop that is selected for planting, in order to obtain optimal growth of the crop and minimize additional application of fertilizer or freshwater. </a:t>
            </a:r>
          </a:p>
          <a:p>
            <a:endParaRPr lang="en-US" dirty="0"/>
          </a:p>
          <a:p>
            <a:endParaRPr lang="en-US" dirty="0"/>
          </a:p>
          <a:p>
            <a:pPr marL="171450" indent="-171450">
              <a:buFontTx/>
              <a:buChar char="-"/>
            </a:pPr>
            <a:r>
              <a:rPr lang="en-US" dirty="0"/>
              <a:t>We can do this by comparing specific crops characteristics, such as nutrient tolerances to the treated water quality. We will also take into account the different influencing factors, such as irrigation method, soil type, period of growth and more, to make our framework as accurate as possible. </a:t>
            </a:r>
          </a:p>
          <a:p>
            <a:pPr marL="171450" indent="-171450">
              <a:buFontTx/>
              <a:buChar char="-"/>
            </a:pPr>
            <a:endParaRPr lang="en-US" dirty="0"/>
          </a:p>
          <a:p>
            <a:pPr marL="171450" indent="-171450">
              <a:buFontTx/>
              <a:buChar char="-"/>
            </a:pPr>
            <a:r>
              <a:rPr lang="en-US" dirty="0"/>
              <a:t>The crop determination process optimizes nutrient recovery from the treated water , minimizing additional fertilizer and pollution from the nutrients . </a:t>
            </a:r>
          </a:p>
          <a:p>
            <a:pPr marL="171450" indent="-171450">
              <a:buFontTx/>
              <a:buChar char="-"/>
            </a:pPr>
            <a:endParaRPr lang="en-US" dirty="0"/>
          </a:p>
          <a:p>
            <a:pPr marL="171450" indent="-171450">
              <a:buFontTx/>
              <a:buChar char="-"/>
            </a:pPr>
            <a:endParaRPr lang="en-US" dirty="0"/>
          </a:p>
          <a:p>
            <a:r>
              <a:rPr lang="en-US" dirty="0"/>
              <a:t>-I analyzed and created a data base of crop information for multiple popular crops in Arizona and the Navajo Nation, which you can see on the screen. </a:t>
            </a:r>
          </a:p>
          <a:p>
            <a:endParaRPr lang="en-US" dirty="0"/>
          </a:p>
          <a:p>
            <a:endParaRPr lang="en-US" dirty="0"/>
          </a:p>
          <a:p>
            <a:endParaRPr lang="en-US" dirty="0"/>
          </a:p>
          <a:p>
            <a:pPr marL="171450" indent="-171450">
              <a:buFontTx/>
              <a:buChar char="-"/>
            </a:pPr>
            <a:endParaRPr lang="en-US" dirty="0"/>
          </a:p>
          <a:p>
            <a:pPr marL="171450" indent="-171450">
              <a:buFontTx/>
              <a:buChar char="-"/>
            </a:pPr>
            <a:r>
              <a:rPr lang="en-US" dirty="0"/>
              <a:t>###</a:t>
            </a:r>
          </a:p>
          <a:p>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11</a:t>
            </a:fld>
            <a:endParaRPr lang="en-US"/>
          </a:p>
        </p:txBody>
      </p:sp>
    </p:spTree>
    <p:extLst>
      <p:ext uri="{BB962C8B-B14F-4D97-AF65-F5344CB8AC3E}">
        <p14:creationId xmlns:p14="http://schemas.microsoft.com/office/powerpoint/2010/main" val="294117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-An example of how crop determination will work is shown.  Nitrogen is one of the most essential nutrients for plant growth, and the crop requirement varies based on the growth stage of the plant. When comparing the treated effluent values to the amount of </a:t>
            </a:r>
            <a:r>
              <a:rPr lang="en-US" sz="1800" b="0" i="0" u="none" strike="noStrike" dirty="0" err="1">
                <a:solidFill>
                  <a:srgbClr val="000000"/>
                </a:solidFill>
                <a:effectLst/>
                <a:latin typeface="Arial" panose="020B0604020202020204" pitchFamily="34" charset="0"/>
              </a:rPr>
              <a:t>nitogen</a:t>
            </a:r>
            <a:r>
              <a:rPr lang="en-US" sz="1800" b="0" i="0" u="none" strike="noStrike" dirty="0">
                <a:solidFill>
                  <a:srgbClr val="000000"/>
                </a:solidFill>
                <a:effectLst/>
                <a:latin typeface="Arial" panose="020B0604020202020204" pitchFamily="34" charset="0"/>
              </a:rPr>
              <a:t> needed at each stage for multiple crops, we can see that the N contained in the treated effluent was more than enough most of the time.</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 Utilizing the N in the treated wastewater decreases the need for inorganic fertilizers and minimize environmental consequences. </a:t>
            </a:r>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-A common problem is the many farmers don’t consider the nutrients in treated wastewater and over fertilize, negatively impacting crop growth and polluting ground and surface water.</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 Through this analysis, we can suggest additional fertilizer and blending at appropriate times. We will do this for most of the parameters we tested for. </a:t>
            </a:r>
          </a:p>
          <a:p>
            <a:endParaRPr lang="en-US" sz="18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1DD1ABA8-4C61-4BA3-B3A4-9F387748E0C7}" type="slidenum">
              <a:rPr lang="en-US" smtClean="0"/>
              <a:t>12</a:t>
            </a:fld>
            <a:endParaRPr lang="en-US"/>
          </a:p>
        </p:txBody>
      </p:sp>
    </p:spTree>
    <p:extLst>
      <p:ext uri="{BB962C8B-B14F-4D97-AF65-F5344CB8AC3E}">
        <p14:creationId xmlns:p14="http://schemas.microsoft.com/office/powerpoint/2010/main" val="3089487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overview of the framework for crop determination is shown. First, we will determine the irrigation schedule for all crops and the user inputs, which include soil type, climate, treated water quality, and more . </a:t>
            </a:r>
          </a:p>
          <a:p>
            <a:endParaRPr lang="en-US" dirty="0"/>
          </a:p>
          <a:p>
            <a:pPr marL="171450" indent="-171450">
              <a:buFontTx/>
              <a:buChar char="-"/>
            </a:pPr>
            <a:r>
              <a:rPr lang="en-US" dirty="0"/>
              <a:t>Based on the irrigation schedule, we will calculate the amount of each constituent being applied at each irrigation. </a:t>
            </a:r>
          </a:p>
          <a:p>
            <a:pPr marL="171450" indent="-171450">
              <a:buFontTx/>
              <a:buChar char="-"/>
            </a:pPr>
            <a:endParaRPr lang="en-US" dirty="0"/>
          </a:p>
          <a:p>
            <a:pPr marL="171450" indent="-171450">
              <a:buFontTx/>
              <a:buChar char="-"/>
            </a:pPr>
            <a:r>
              <a:rPr lang="en-US" dirty="0"/>
              <a:t>-We will then compare the amount applied to crop characteristics in the data base, such as growth period and nutrient requirements and thresholds and more. </a:t>
            </a:r>
          </a:p>
          <a:p>
            <a:pPr marL="171450" indent="-171450">
              <a:buFontTx/>
              <a:buChar char="-"/>
            </a:pPr>
            <a:endParaRPr lang="en-US" dirty="0"/>
          </a:p>
          <a:p>
            <a:pPr marL="171450" indent="-171450">
              <a:buFontTx/>
              <a:buChar char="-"/>
            </a:pPr>
            <a:endParaRPr lang="en-US" dirty="0"/>
          </a:p>
          <a:p>
            <a:pPr marL="171450" indent="-171450">
              <a:buFontTx/>
              <a:buChar char="-"/>
            </a:pPr>
            <a:r>
              <a:rPr lang="en-US" dirty="0"/>
              <a:t>Based on evaluation of the parameters for all crops, we will suggest the best crop to produce optimal yield, and offer a schedule of blending and fertilizer application to ensure correct amounts are being applied throughout the whole season. </a:t>
            </a:r>
          </a:p>
        </p:txBody>
      </p:sp>
      <p:sp>
        <p:nvSpPr>
          <p:cNvPr id="4" name="Slide Number Placeholder 3"/>
          <p:cNvSpPr>
            <a:spLocks noGrp="1"/>
          </p:cNvSpPr>
          <p:nvPr>
            <p:ph type="sldNum" sz="quarter" idx="5"/>
          </p:nvPr>
        </p:nvSpPr>
        <p:spPr/>
        <p:txBody>
          <a:bodyPr/>
          <a:lstStyle/>
          <a:p>
            <a:fld id="{1DD1ABA8-4C61-4BA3-B3A4-9F387748E0C7}" type="slidenum">
              <a:rPr lang="en-US" smtClean="0"/>
              <a:t>13</a:t>
            </a:fld>
            <a:endParaRPr lang="en-US"/>
          </a:p>
        </p:txBody>
      </p:sp>
    </p:spTree>
    <p:extLst>
      <p:ext uri="{BB962C8B-B14F-4D97-AF65-F5344CB8AC3E}">
        <p14:creationId xmlns:p14="http://schemas.microsoft.com/office/powerpoint/2010/main" val="343230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the Microfiltration and nanofiltration membrane technology is a viable treatment options for treating secondary wastewater effluent for irrigation. The treated water followed regulations and guidelines.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 compilation of the database show that there are a variety of water reuse regulations around the world that ensure the safety of the public from constituents in the water. </a:t>
            </a:r>
          </a:p>
          <a:p>
            <a:endParaRPr lang="en-US" dirty="0"/>
          </a:p>
          <a:p>
            <a:r>
              <a:rPr lang="en-US" dirty="0"/>
              <a:t>-Lastly, the solution framework shows many possibilities to optimize crop selection, nutrient recovery, and wastewater utilization, which can have positive financial, environmental  and social effects. </a:t>
            </a:r>
          </a:p>
        </p:txBody>
      </p:sp>
      <p:sp>
        <p:nvSpPr>
          <p:cNvPr id="4" name="Slide Number Placeholder 3"/>
          <p:cNvSpPr>
            <a:spLocks noGrp="1"/>
          </p:cNvSpPr>
          <p:nvPr>
            <p:ph type="sldNum" sz="quarter" idx="5"/>
          </p:nvPr>
        </p:nvSpPr>
        <p:spPr/>
        <p:txBody>
          <a:bodyPr/>
          <a:lstStyle/>
          <a:p>
            <a:fld id="{1DD1ABA8-4C61-4BA3-B3A4-9F387748E0C7}" type="slidenum">
              <a:rPr lang="en-US" smtClean="0"/>
              <a:t>14</a:t>
            </a:fld>
            <a:endParaRPr lang="en-US"/>
          </a:p>
        </p:txBody>
      </p:sp>
    </p:spTree>
    <p:extLst>
      <p:ext uri="{BB962C8B-B14F-4D97-AF65-F5344CB8AC3E}">
        <p14:creationId xmlns:p14="http://schemas.microsoft.com/office/powerpoint/2010/main" val="294344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15</a:t>
            </a:fld>
            <a:endParaRPr lang="en-US"/>
          </a:p>
        </p:txBody>
      </p:sp>
    </p:spTree>
    <p:extLst>
      <p:ext uri="{BB962C8B-B14F-4D97-AF65-F5344CB8AC3E}">
        <p14:creationId xmlns:p14="http://schemas.microsoft.com/office/powerpoint/2010/main" val="107461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scarcity is a growing challenge worldwide. It is a problem right now and it threatens our livelihood and food security.</a:t>
            </a:r>
          </a:p>
          <a:p>
            <a:endParaRPr lang="en-US" dirty="0"/>
          </a:p>
          <a:p>
            <a:r>
              <a:rPr lang="en-US" dirty="0"/>
              <a:t>-One solution is wastewater reuse. Wastewater can be treated and used for variety of purposes. Different technologies produce different water qualities. More advanced technologies , that produce a higher water quality,  are typically more expensive..  </a:t>
            </a:r>
          </a:p>
          <a:p>
            <a:endParaRPr lang="en-US" dirty="0"/>
          </a:p>
          <a:p>
            <a:r>
              <a:rPr lang="en-US" dirty="0"/>
              <a:t>-There are multiple federal and state regulations guidelines for the use of treated wastewater throughout the world. The reason for this is that treated wastewater, also known as treated effluent,  can contain beneficial nutrients, as well as harmful ones. </a:t>
            </a:r>
          </a:p>
          <a:p>
            <a:endParaRPr lang="en-US" dirty="0"/>
          </a:p>
          <a:p>
            <a:r>
              <a:rPr lang="en-US" dirty="0"/>
              <a:t>-Agriculture is the world’s largest consumer of freshwater, as you can see on the graph. Agriculture is a good reuse purpose since Treated wastewater contains fertilizing nutrients which can be used to enhance crop growth and reduce the need for additional fertilizer, having both financial and environmental benefits. However, different crops have different tolerance to said nutrients. </a:t>
            </a:r>
          </a:p>
        </p:txBody>
      </p:sp>
      <p:sp>
        <p:nvSpPr>
          <p:cNvPr id="4" name="Slide Number Placeholder 3"/>
          <p:cNvSpPr>
            <a:spLocks noGrp="1"/>
          </p:cNvSpPr>
          <p:nvPr>
            <p:ph type="sldNum" sz="quarter" idx="5"/>
          </p:nvPr>
        </p:nvSpPr>
        <p:spPr/>
        <p:txBody>
          <a:bodyPr/>
          <a:lstStyle/>
          <a:p>
            <a:fld id="{1DD1ABA8-4C61-4BA3-B3A4-9F387748E0C7}" type="slidenum">
              <a:rPr lang="en-US" smtClean="0"/>
              <a:t>2</a:t>
            </a:fld>
            <a:endParaRPr lang="en-US"/>
          </a:p>
        </p:txBody>
      </p:sp>
    </p:spTree>
    <p:extLst>
      <p:ext uri="{BB962C8B-B14F-4D97-AF65-F5344CB8AC3E}">
        <p14:creationId xmlns:p14="http://schemas.microsoft.com/office/powerpoint/2010/main" val="52594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outline of the objectives of our project. We take treated wastewater samples, from the Navajo Nation, and run them through our bench microfiltration and nanofiltration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then analyze these samples for these different constituents in the lab. Once we’ve received the lab data, we can evaluate the water quality compared to established guidelines throughout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guidelines, we can determine the feasibility of the treated wastewater. If it is feasible, we determine the best reuse. We evaluate for livestock drinking water, human drinking water, and agriculture. If agriculture if selected, we aim to be able to suggest the best crop for a certain water quality, to make use of the nutrients in the water without hindering crop growth and yield.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lab group mostly analyzed the water quality post  and pre treatment before I joined. However, throughout the year, I focused mainly on collecting and analyzing the regulations and  guidelines from around the world. In the future, we aim to construct a decision framework for specific water qualities using the databases we’ve been collecting.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3</a:t>
            </a:fld>
            <a:endParaRPr lang="en-US"/>
          </a:p>
        </p:txBody>
      </p:sp>
    </p:spTree>
    <p:extLst>
      <p:ext uri="{BB962C8B-B14F-4D97-AF65-F5344CB8AC3E}">
        <p14:creationId xmlns:p14="http://schemas.microsoft.com/office/powerpoint/2010/main" val="404378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Add pic </a:t>
            </a:r>
          </a:p>
          <a:p>
            <a:endParaRPr lang="en-US" dirty="0"/>
          </a:p>
          <a:p>
            <a:pPr marL="171450" indent="-171450">
              <a:buFontTx/>
              <a:buChar char="-"/>
            </a:pPr>
            <a:r>
              <a:rPr lang="en-US" dirty="0"/>
              <a:t>The first objective we are going to discuss is the lab analysis of the water. Effluent samples from the Navajo Nation were treated using a bench scale of the membrane technology. We, then, tested the quality of the water pre and post treatment using different lab tools to test for different types of contaminants that could possibly be in the water. In total, we test the water samples for 72 possible constituents. </a:t>
            </a:r>
          </a:p>
        </p:txBody>
      </p:sp>
      <p:sp>
        <p:nvSpPr>
          <p:cNvPr id="4" name="Slide Number Placeholder 3"/>
          <p:cNvSpPr>
            <a:spLocks noGrp="1"/>
          </p:cNvSpPr>
          <p:nvPr>
            <p:ph type="sldNum" sz="quarter" idx="5"/>
          </p:nvPr>
        </p:nvSpPr>
        <p:spPr/>
        <p:txBody>
          <a:bodyPr/>
          <a:lstStyle/>
          <a:p>
            <a:fld id="{1DD1ABA8-4C61-4BA3-B3A4-9F387748E0C7}" type="slidenum">
              <a:rPr lang="en-US" smtClean="0"/>
              <a:t>4</a:t>
            </a:fld>
            <a:endParaRPr lang="en-US"/>
          </a:p>
        </p:txBody>
      </p:sp>
    </p:spTree>
    <p:extLst>
      <p:ext uri="{BB962C8B-B14F-4D97-AF65-F5344CB8AC3E}">
        <p14:creationId xmlns:p14="http://schemas.microsoft.com/office/powerpoint/2010/main" val="35761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majority of my time this year went to conduct a critical literature review of regulations and guidelines. I compared and evaluated various regulations and guidelines worldwide. </a:t>
            </a:r>
          </a:p>
          <a:p>
            <a:endParaRPr lang="en-US" dirty="0"/>
          </a:p>
          <a:p>
            <a:r>
              <a:rPr lang="en-US" dirty="0"/>
              <a:t>-The purpose of finding multiple guidelines and regulations was to create a comprehensive and efficient framework to analyze for feasibility.  Each guideline or regulation only covered a fraction of the constituents we test for , including wastewater reuse and water quality guidelines.  Combining them all together for our analysis gave us values for most of the constituents we tested for. We wanted to ensure safety from the most constituents we could, even if Arizona didn’t have regulations for them. </a:t>
            </a:r>
          </a:p>
          <a:p>
            <a:endParaRPr lang="en-US" dirty="0"/>
          </a:p>
          <a:p>
            <a:r>
              <a:rPr lang="en-US" dirty="0"/>
              <a:t>- I also analyzed the reasoning behind the established value. Especially for  agriculture, there are many factors that can affect the recommended value. Knowing these factors and how they effect the nutrient concentration and crop growth, can help ensure maximum water conservation and efficiency through our framework. </a:t>
            </a:r>
          </a:p>
        </p:txBody>
      </p:sp>
      <p:sp>
        <p:nvSpPr>
          <p:cNvPr id="4" name="Slide Number Placeholder 3"/>
          <p:cNvSpPr>
            <a:spLocks noGrp="1"/>
          </p:cNvSpPr>
          <p:nvPr>
            <p:ph type="sldNum" sz="quarter" idx="5"/>
          </p:nvPr>
        </p:nvSpPr>
        <p:spPr/>
        <p:txBody>
          <a:bodyPr/>
          <a:lstStyle/>
          <a:p>
            <a:fld id="{1DD1ABA8-4C61-4BA3-B3A4-9F387748E0C7}" type="slidenum">
              <a:rPr lang="en-US" smtClean="0"/>
              <a:t>5</a:t>
            </a:fld>
            <a:endParaRPr lang="en-US"/>
          </a:p>
        </p:txBody>
      </p:sp>
    </p:spTree>
    <p:extLst>
      <p:ext uri="{BB962C8B-B14F-4D97-AF65-F5344CB8AC3E}">
        <p14:creationId xmlns:p14="http://schemas.microsoft.com/office/powerpoint/2010/main" val="147374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database for the guidelines I collected for inorganics and metals we tested the water samples for  in the lab. I included water reuse and multi-purpose water quality guidelines, including for drinking water and livestock. Our main focus is agriculture, but we collected values for livestock and drinking water to compare and determine the best reuse purpose. </a:t>
            </a:r>
          </a:p>
          <a:p>
            <a:endParaRPr lang="en-US" dirty="0"/>
          </a:p>
          <a:p>
            <a:endParaRPr lang="en-US" dirty="0"/>
          </a:p>
          <a:p>
            <a:endParaRPr lang="en-US" dirty="0"/>
          </a:p>
          <a:p>
            <a:r>
              <a:rPr lang="en-US" dirty="0"/>
              <a:t>-Through comparing guidelines for multiple purpose, we can determine the best reuse purpose for the specific water quality </a:t>
            </a:r>
          </a:p>
          <a:p>
            <a:r>
              <a:rPr lang="en-US" dirty="0"/>
              <a:t>-Multiple refs… put in? </a:t>
            </a:r>
          </a:p>
          <a:p>
            <a:r>
              <a:rPr lang="en-US" dirty="0"/>
              <a:t>-</a:t>
            </a:r>
            <a:r>
              <a:rPr lang="en-US" dirty="0" err="1"/>
              <a:t>sHOW</a:t>
            </a:r>
            <a:r>
              <a:rPr lang="en-US" dirty="0"/>
              <a:t> MULTIPLE GUIDELINES. Go quick </a:t>
            </a:r>
          </a:p>
          <a:p>
            <a:r>
              <a:rPr lang="en-US" dirty="0"/>
              <a:t>-Show how AZ doesn’t have rarely any </a:t>
            </a:r>
          </a:p>
          <a:p>
            <a:r>
              <a:rPr lang="en-US" dirty="0"/>
              <a:t>-GOLD? OR SILVER </a:t>
            </a:r>
          </a:p>
        </p:txBody>
      </p:sp>
      <p:sp>
        <p:nvSpPr>
          <p:cNvPr id="4" name="Slide Number Placeholder 3"/>
          <p:cNvSpPr>
            <a:spLocks noGrp="1"/>
          </p:cNvSpPr>
          <p:nvPr>
            <p:ph type="sldNum" sz="quarter" idx="5"/>
          </p:nvPr>
        </p:nvSpPr>
        <p:spPr/>
        <p:txBody>
          <a:bodyPr/>
          <a:lstStyle/>
          <a:p>
            <a:fld id="{1DD1ABA8-4C61-4BA3-B3A4-9F387748E0C7}" type="slidenum">
              <a:rPr lang="en-US" smtClean="0"/>
              <a:t>6</a:t>
            </a:fld>
            <a:endParaRPr lang="en-US"/>
          </a:p>
        </p:txBody>
      </p:sp>
    </p:spTree>
    <p:extLst>
      <p:ext uri="{BB962C8B-B14F-4D97-AF65-F5344CB8AC3E}">
        <p14:creationId xmlns:p14="http://schemas.microsoft.com/office/powerpoint/2010/main" val="420387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guideline is the irrigation water quality for Arizona. As you can see, Arizona has significantly less guidelines for irrigation than other states and countries around the world. </a:t>
            </a:r>
          </a:p>
          <a:p>
            <a:endParaRPr lang="en-US" dirty="0"/>
          </a:p>
          <a:p>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7</a:t>
            </a:fld>
            <a:endParaRPr lang="en-US"/>
          </a:p>
        </p:txBody>
      </p:sp>
    </p:spTree>
    <p:extLst>
      <p:ext uri="{BB962C8B-B14F-4D97-AF65-F5344CB8AC3E}">
        <p14:creationId xmlns:p14="http://schemas.microsoft.com/office/powerpoint/2010/main" val="140645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Arizona water reuse regulations. Once again, you can see there are very few parameters, most of which are not ones we analyzed for. In Arizona alone, a review of the regulations show there is a need to have a comprehensive framework to ensure maximum safety, because there are a lot of values they don’t discuss. </a:t>
            </a:r>
          </a:p>
          <a:p>
            <a:endParaRPr lang="en-US" dirty="0"/>
          </a:p>
          <a:p>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8</a:t>
            </a:fld>
            <a:endParaRPr lang="en-US"/>
          </a:p>
        </p:txBody>
      </p:sp>
    </p:spTree>
    <p:extLst>
      <p:ext uri="{BB962C8B-B14F-4D97-AF65-F5344CB8AC3E}">
        <p14:creationId xmlns:p14="http://schemas.microsoft.com/office/powerpoint/2010/main" val="86763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EPA and FAO wastewater reuse guideline for agriculture. This guideline shows an example of the many factors that can affect the reuse of wastewater for irrigation . In this case, it is the irrigation method.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DD1ABA8-4C61-4BA3-B3A4-9F387748E0C7}" type="slidenum">
              <a:rPr lang="en-US" smtClean="0"/>
              <a:t>9</a:t>
            </a:fld>
            <a:endParaRPr lang="en-US"/>
          </a:p>
        </p:txBody>
      </p:sp>
    </p:spTree>
    <p:extLst>
      <p:ext uri="{BB962C8B-B14F-4D97-AF65-F5344CB8AC3E}">
        <p14:creationId xmlns:p14="http://schemas.microsoft.com/office/powerpoint/2010/main" val="250901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7E82-ECC4-5C65-0636-461A6B94B2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82CF3F-ED3F-CF41-9183-4FAAE2A46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53D4CA-F01B-8C99-7183-6902AF4DEF68}"/>
              </a:ext>
            </a:extLst>
          </p:cNvPr>
          <p:cNvSpPr>
            <a:spLocks noGrp="1"/>
          </p:cNvSpPr>
          <p:nvPr>
            <p:ph type="dt" sz="half" idx="10"/>
          </p:nvPr>
        </p:nvSpPr>
        <p:spPr/>
        <p:txBody>
          <a:bodyPr/>
          <a:lstStyle/>
          <a:p>
            <a:fld id="{50E6C7F1-F136-B94E-BD84-7B3339017717}" type="datetime1">
              <a:rPr lang="en-US" smtClean="0"/>
              <a:t>4/14/2023</a:t>
            </a:fld>
            <a:endParaRPr lang="en-US"/>
          </a:p>
        </p:txBody>
      </p:sp>
      <p:sp>
        <p:nvSpPr>
          <p:cNvPr id="5" name="Footer Placeholder 4">
            <a:extLst>
              <a:ext uri="{FF2B5EF4-FFF2-40B4-BE49-F238E27FC236}">
                <a16:creationId xmlns:a16="http://schemas.microsoft.com/office/drawing/2014/main" id="{D4AC6AAB-DE96-E9CE-0B26-0E5096CF0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84E1E-3D2F-2623-AC03-F33054AB0ECD}"/>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68642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E7CD-2841-C1A1-7A04-E85EEE96CC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232E1C-A94E-A099-066E-64EE5932C0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BA565-82D5-9A9F-DA31-0D43F103285C}"/>
              </a:ext>
            </a:extLst>
          </p:cNvPr>
          <p:cNvSpPr>
            <a:spLocks noGrp="1"/>
          </p:cNvSpPr>
          <p:nvPr>
            <p:ph type="dt" sz="half" idx="10"/>
          </p:nvPr>
        </p:nvSpPr>
        <p:spPr/>
        <p:txBody>
          <a:bodyPr/>
          <a:lstStyle/>
          <a:p>
            <a:fld id="{CE9EB573-CD74-9A49-9C87-259081F0012D}" type="datetime1">
              <a:rPr lang="en-US" smtClean="0"/>
              <a:t>4/14/2023</a:t>
            </a:fld>
            <a:endParaRPr lang="en-US"/>
          </a:p>
        </p:txBody>
      </p:sp>
      <p:sp>
        <p:nvSpPr>
          <p:cNvPr id="5" name="Footer Placeholder 4">
            <a:extLst>
              <a:ext uri="{FF2B5EF4-FFF2-40B4-BE49-F238E27FC236}">
                <a16:creationId xmlns:a16="http://schemas.microsoft.com/office/drawing/2014/main" id="{2CC77999-FB10-2B49-4964-DDF62C223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0A318-7A8E-373B-BCD2-422EE7306E7F}"/>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77983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6878F1-66F5-B4E9-1FF0-19DFB8E96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5A919-F3CF-A5FD-C557-3F6DE19C0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D845F-D118-B3FC-9BD1-97A83D3F69E4}"/>
              </a:ext>
            </a:extLst>
          </p:cNvPr>
          <p:cNvSpPr>
            <a:spLocks noGrp="1"/>
          </p:cNvSpPr>
          <p:nvPr>
            <p:ph type="dt" sz="half" idx="10"/>
          </p:nvPr>
        </p:nvSpPr>
        <p:spPr/>
        <p:txBody>
          <a:bodyPr/>
          <a:lstStyle/>
          <a:p>
            <a:fld id="{93AFAAAA-A4FF-9547-A96F-F2DBCF10F22C}" type="datetime1">
              <a:rPr lang="en-US" smtClean="0"/>
              <a:t>4/14/2023</a:t>
            </a:fld>
            <a:endParaRPr lang="en-US"/>
          </a:p>
        </p:txBody>
      </p:sp>
      <p:sp>
        <p:nvSpPr>
          <p:cNvPr id="5" name="Footer Placeholder 4">
            <a:extLst>
              <a:ext uri="{FF2B5EF4-FFF2-40B4-BE49-F238E27FC236}">
                <a16:creationId xmlns:a16="http://schemas.microsoft.com/office/drawing/2014/main" id="{48DFAF16-DA0F-884E-A2B1-733CD8035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4FC12-A90D-1469-B6EE-494FBC2707D3}"/>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312521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ln w="38100">
            <a:noFill/>
          </a:ln>
        </p:spPr>
        <p:txBody>
          <a:bodyPr anchor="b"/>
          <a:lstStyle>
            <a:lvl1pPr algn="ct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296400" y="6345187"/>
            <a:ext cx="2743200" cy="365125"/>
          </a:xfrm>
        </p:spPr>
        <p:txBody>
          <a:bodyPr/>
          <a:lstStyle/>
          <a:p>
            <a:fld id="{433327A2-81B6-4119-8F20-91156AB2E87D}" type="slidenum">
              <a:rPr lang="en-US" smtClean="0"/>
              <a:t>‹#›</a:t>
            </a:fld>
            <a:endParaRPr lang="en-US"/>
          </a:p>
        </p:txBody>
      </p:sp>
    </p:spTree>
    <p:extLst>
      <p:ext uri="{BB962C8B-B14F-4D97-AF65-F5344CB8AC3E}">
        <p14:creationId xmlns:p14="http://schemas.microsoft.com/office/powerpoint/2010/main" val="254813147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3932"/>
            <a:ext cx="10515600" cy="931412"/>
          </a:xfrm>
        </p:spPr>
        <p:txBody>
          <a:bodyPr/>
          <a:lstStyle>
            <a:lvl1pPr>
              <a:defRPr>
                <a:solidFill>
                  <a:schemeClr val="accent5">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660779" y="1484431"/>
            <a:ext cx="10515600" cy="4351338"/>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a:xfrm flipV="1">
            <a:off x="0" y="955344"/>
            <a:ext cx="10515600" cy="4094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lvl1pPr>
              <a:defRPr/>
            </a:lvl1pPr>
          </a:lstStyle>
          <a:p>
            <a:fld id="{433327A2-81B6-4119-8F20-91156AB2E87D}" type="slidenum">
              <a:rPr lang="en-US" smtClean="0"/>
              <a:t>‹#›</a:t>
            </a:fld>
            <a:endParaRPr lang="en-US"/>
          </a:p>
        </p:txBody>
      </p:sp>
      <p:pic>
        <p:nvPicPr>
          <p:cNvPr id="16" name="Picture 15"/>
          <p:cNvPicPr>
            <a:picLocks noChangeAspect="1"/>
          </p:cNvPicPr>
          <p:nvPr/>
        </p:nvPicPr>
        <p:blipFill>
          <a:blip r:embed="rId2"/>
          <a:stretch>
            <a:fillRect/>
          </a:stretch>
        </p:blipFill>
        <p:spPr>
          <a:xfrm>
            <a:off x="10982531" y="59564"/>
            <a:ext cx="1207011" cy="1160324"/>
          </a:xfrm>
          <a:prstGeom prst="rect">
            <a:avLst/>
          </a:prstGeom>
        </p:spPr>
      </p:pic>
    </p:spTree>
    <p:extLst>
      <p:ext uri="{BB962C8B-B14F-4D97-AF65-F5344CB8AC3E}">
        <p14:creationId xmlns:p14="http://schemas.microsoft.com/office/powerpoint/2010/main" val="394925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BB51-42B4-6DF5-3ED4-896A4D894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325118-F496-8311-72AC-61529BC928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21736-58BC-706F-1520-756EB33285BC}"/>
              </a:ext>
            </a:extLst>
          </p:cNvPr>
          <p:cNvSpPr>
            <a:spLocks noGrp="1"/>
          </p:cNvSpPr>
          <p:nvPr>
            <p:ph type="dt" sz="half" idx="10"/>
          </p:nvPr>
        </p:nvSpPr>
        <p:spPr/>
        <p:txBody>
          <a:bodyPr/>
          <a:lstStyle/>
          <a:p>
            <a:fld id="{3B95794B-D418-084D-AA1B-7C285927A36D}" type="datetime1">
              <a:rPr lang="en-US" smtClean="0"/>
              <a:t>4/14/2023</a:t>
            </a:fld>
            <a:endParaRPr lang="en-US"/>
          </a:p>
        </p:txBody>
      </p:sp>
      <p:sp>
        <p:nvSpPr>
          <p:cNvPr id="5" name="Footer Placeholder 4">
            <a:extLst>
              <a:ext uri="{FF2B5EF4-FFF2-40B4-BE49-F238E27FC236}">
                <a16:creationId xmlns:a16="http://schemas.microsoft.com/office/drawing/2014/main" id="{18A108E6-36E5-B0D9-D09C-E0BAB7FC3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29281-E6F7-4BFE-3BF3-C79F923DA1DA}"/>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340152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E9BC-C351-860A-9E12-667663541B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3F685-E86F-33F4-9C39-31BFB57ECE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0E3334-0F15-17D3-3ED4-4B0125349EC8}"/>
              </a:ext>
            </a:extLst>
          </p:cNvPr>
          <p:cNvSpPr>
            <a:spLocks noGrp="1"/>
          </p:cNvSpPr>
          <p:nvPr>
            <p:ph type="dt" sz="half" idx="10"/>
          </p:nvPr>
        </p:nvSpPr>
        <p:spPr/>
        <p:txBody>
          <a:bodyPr/>
          <a:lstStyle/>
          <a:p>
            <a:fld id="{CA881AE0-9EE1-3D4B-906F-34E94EB592FE}" type="datetime1">
              <a:rPr lang="en-US" smtClean="0"/>
              <a:t>4/14/2023</a:t>
            </a:fld>
            <a:endParaRPr lang="en-US"/>
          </a:p>
        </p:txBody>
      </p:sp>
      <p:sp>
        <p:nvSpPr>
          <p:cNvPr id="5" name="Footer Placeholder 4">
            <a:extLst>
              <a:ext uri="{FF2B5EF4-FFF2-40B4-BE49-F238E27FC236}">
                <a16:creationId xmlns:a16="http://schemas.microsoft.com/office/drawing/2014/main" id="{B2CCF321-8E76-8CFF-C359-EC8E9BABA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AD414-7CA0-292B-F587-A9F341749002}"/>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124421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AACF-AF12-936F-9BDB-64C539B8A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993094-C32D-1C6A-B013-EE3AA09DD2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A59D8-402B-BB21-3542-5F557214AD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9A6309-3132-0CE6-DB4D-12F49173AFA4}"/>
              </a:ext>
            </a:extLst>
          </p:cNvPr>
          <p:cNvSpPr>
            <a:spLocks noGrp="1"/>
          </p:cNvSpPr>
          <p:nvPr>
            <p:ph type="dt" sz="half" idx="10"/>
          </p:nvPr>
        </p:nvSpPr>
        <p:spPr/>
        <p:txBody>
          <a:bodyPr/>
          <a:lstStyle/>
          <a:p>
            <a:fld id="{ADB3CECB-84CE-3640-B980-BAAEFE63963E}" type="datetime1">
              <a:rPr lang="en-US" smtClean="0"/>
              <a:t>4/14/2023</a:t>
            </a:fld>
            <a:endParaRPr lang="en-US"/>
          </a:p>
        </p:txBody>
      </p:sp>
      <p:sp>
        <p:nvSpPr>
          <p:cNvPr id="6" name="Footer Placeholder 5">
            <a:extLst>
              <a:ext uri="{FF2B5EF4-FFF2-40B4-BE49-F238E27FC236}">
                <a16:creationId xmlns:a16="http://schemas.microsoft.com/office/drawing/2014/main" id="{F75EB8DC-A50A-C118-595A-4C3C5943C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389DD-2ADF-7236-93DE-AFA53890684F}"/>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24026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5EE3-B278-CDBB-EC87-9B27A9719F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6A3CC-7324-525C-7791-3DE4EFA30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986C06-D4AB-5C0D-5A3D-2864FE0E1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7432C-ECDE-58D5-0939-35DDA4D036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5E33E-AA6B-15BD-8332-68C10D9336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2FE4B9-BA8B-9CE1-13B0-D04915B4D84B}"/>
              </a:ext>
            </a:extLst>
          </p:cNvPr>
          <p:cNvSpPr>
            <a:spLocks noGrp="1"/>
          </p:cNvSpPr>
          <p:nvPr>
            <p:ph type="dt" sz="half" idx="10"/>
          </p:nvPr>
        </p:nvSpPr>
        <p:spPr/>
        <p:txBody>
          <a:bodyPr/>
          <a:lstStyle/>
          <a:p>
            <a:fld id="{480DE6F3-E32D-BB4D-B698-2A8D0E1EFE1B}" type="datetime1">
              <a:rPr lang="en-US" smtClean="0"/>
              <a:t>4/14/2023</a:t>
            </a:fld>
            <a:endParaRPr lang="en-US"/>
          </a:p>
        </p:txBody>
      </p:sp>
      <p:sp>
        <p:nvSpPr>
          <p:cNvPr id="8" name="Footer Placeholder 7">
            <a:extLst>
              <a:ext uri="{FF2B5EF4-FFF2-40B4-BE49-F238E27FC236}">
                <a16:creationId xmlns:a16="http://schemas.microsoft.com/office/drawing/2014/main" id="{170212CC-9AB0-7FB2-6463-E964CDD547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3D677A-C02C-5C7A-6517-158F2CECD6C8}"/>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53826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F866-4801-59F1-BB33-7362202B12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CF899-CB5D-C4E5-A39F-7F70AC2ECCD6}"/>
              </a:ext>
            </a:extLst>
          </p:cNvPr>
          <p:cNvSpPr>
            <a:spLocks noGrp="1"/>
          </p:cNvSpPr>
          <p:nvPr>
            <p:ph type="dt" sz="half" idx="10"/>
          </p:nvPr>
        </p:nvSpPr>
        <p:spPr/>
        <p:txBody>
          <a:bodyPr/>
          <a:lstStyle/>
          <a:p>
            <a:fld id="{167060FA-B36B-2C4E-9570-D46235341637}" type="datetime1">
              <a:rPr lang="en-US" smtClean="0"/>
              <a:t>4/14/2023</a:t>
            </a:fld>
            <a:endParaRPr lang="en-US"/>
          </a:p>
        </p:txBody>
      </p:sp>
      <p:sp>
        <p:nvSpPr>
          <p:cNvPr id="4" name="Footer Placeholder 3">
            <a:extLst>
              <a:ext uri="{FF2B5EF4-FFF2-40B4-BE49-F238E27FC236}">
                <a16:creationId xmlns:a16="http://schemas.microsoft.com/office/drawing/2014/main" id="{271D82DF-4E63-E52A-EA1A-FBF52CA05A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C4E6A8-DF4E-DA7A-9D66-DBDE70098CBF}"/>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34203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DE22F-2D3B-22D2-C85D-55B7A89E4AB3}"/>
              </a:ext>
            </a:extLst>
          </p:cNvPr>
          <p:cNvSpPr>
            <a:spLocks noGrp="1"/>
          </p:cNvSpPr>
          <p:nvPr>
            <p:ph type="dt" sz="half" idx="10"/>
          </p:nvPr>
        </p:nvSpPr>
        <p:spPr/>
        <p:txBody>
          <a:bodyPr/>
          <a:lstStyle/>
          <a:p>
            <a:fld id="{C6B5038E-D62B-534F-9672-FC9B99690E08}" type="datetime1">
              <a:rPr lang="en-US" smtClean="0"/>
              <a:t>4/14/2023</a:t>
            </a:fld>
            <a:endParaRPr lang="en-US"/>
          </a:p>
        </p:txBody>
      </p:sp>
      <p:sp>
        <p:nvSpPr>
          <p:cNvPr id="3" name="Footer Placeholder 2">
            <a:extLst>
              <a:ext uri="{FF2B5EF4-FFF2-40B4-BE49-F238E27FC236}">
                <a16:creationId xmlns:a16="http://schemas.microsoft.com/office/drawing/2014/main" id="{F5DCBE57-C62F-C32F-5AE4-ED644C2209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F713CD-E7E0-BEB2-D548-F51B20586063}"/>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00055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8889-B84A-6654-7C15-D2995A757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3E6D9-E686-17E4-0617-0A0F417D6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76DBC-E575-BE70-CDDC-B21EB2984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CFE11-64CC-7E2A-0507-AC6A57911C9B}"/>
              </a:ext>
            </a:extLst>
          </p:cNvPr>
          <p:cNvSpPr>
            <a:spLocks noGrp="1"/>
          </p:cNvSpPr>
          <p:nvPr>
            <p:ph type="dt" sz="half" idx="10"/>
          </p:nvPr>
        </p:nvSpPr>
        <p:spPr/>
        <p:txBody>
          <a:bodyPr/>
          <a:lstStyle/>
          <a:p>
            <a:fld id="{9FFFDB2C-73B5-0145-A96F-5CBC2DA54D91}" type="datetime1">
              <a:rPr lang="en-US" smtClean="0"/>
              <a:t>4/14/2023</a:t>
            </a:fld>
            <a:endParaRPr lang="en-US"/>
          </a:p>
        </p:txBody>
      </p:sp>
      <p:sp>
        <p:nvSpPr>
          <p:cNvPr id="6" name="Footer Placeholder 5">
            <a:extLst>
              <a:ext uri="{FF2B5EF4-FFF2-40B4-BE49-F238E27FC236}">
                <a16:creationId xmlns:a16="http://schemas.microsoft.com/office/drawing/2014/main" id="{3B6FFDA3-2893-4CA3-9393-F60737DF4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CFA60-27D0-35BB-F824-3651869E2D41}"/>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78870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CFC7-5664-690B-8D6B-91F8B4C5E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D3E791-F829-5CE1-A8FF-5947C255C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FCE5D-429F-E9F2-1647-1B2F6395B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87DDB-C396-B5CF-4AD1-FD11FEFD417F}"/>
              </a:ext>
            </a:extLst>
          </p:cNvPr>
          <p:cNvSpPr>
            <a:spLocks noGrp="1"/>
          </p:cNvSpPr>
          <p:nvPr>
            <p:ph type="dt" sz="half" idx="10"/>
          </p:nvPr>
        </p:nvSpPr>
        <p:spPr/>
        <p:txBody>
          <a:bodyPr/>
          <a:lstStyle/>
          <a:p>
            <a:fld id="{53BAAFA4-5EF5-1B4D-9396-0F29429B2CDD}" type="datetime1">
              <a:rPr lang="en-US" smtClean="0"/>
              <a:t>4/14/2023</a:t>
            </a:fld>
            <a:endParaRPr lang="en-US"/>
          </a:p>
        </p:txBody>
      </p:sp>
      <p:sp>
        <p:nvSpPr>
          <p:cNvPr id="6" name="Footer Placeholder 5">
            <a:extLst>
              <a:ext uri="{FF2B5EF4-FFF2-40B4-BE49-F238E27FC236}">
                <a16:creationId xmlns:a16="http://schemas.microsoft.com/office/drawing/2014/main" id="{468DF549-C380-0CBB-61A8-00ADB6059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74D29-D8B0-C878-F00F-5079D7A00F5A}"/>
              </a:ext>
            </a:extLst>
          </p:cNvPr>
          <p:cNvSpPr>
            <a:spLocks noGrp="1"/>
          </p:cNvSpPr>
          <p:nvPr>
            <p:ph type="sldNum" sz="quarter" idx="12"/>
          </p:nvPr>
        </p:nvSpPr>
        <p:spPr/>
        <p:txBody>
          <a:bodyPr/>
          <a:lstStyle/>
          <a:p>
            <a:fld id="{82EA7955-8388-4592-91B7-EE8FC1F92D57}" type="slidenum">
              <a:rPr lang="en-US" smtClean="0"/>
              <a:t>‹#›</a:t>
            </a:fld>
            <a:endParaRPr lang="en-US"/>
          </a:p>
        </p:txBody>
      </p:sp>
    </p:spTree>
    <p:extLst>
      <p:ext uri="{BB962C8B-B14F-4D97-AF65-F5344CB8AC3E}">
        <p14:creationId xmlns:p14="http://schemas.microsoft.com/office/powerpoint/2010/main" val="228722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4A9D21-94B9-E325-BC69-41DC79F0A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0AA1F9-00DA-50B0-FED4-E7C3146409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4C0A0-13C9-2EC0-37C8-513E43683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B1D80-5AF0-3742-A311-992E1CF3C581}" type="datetime1">
              <a:rPr lang="en-US" smtClean="0"/>
              <a:t>4/14/2023</a:t>
            </a:fld>
            <a:endParaRPr lang="en-US"/>
          </a:p>
        </p:txBody>
      </p:sp>
      <p:sp>
        <p:nvSpPr>
          <p:cNvPr id="5" name="Footer Placeholder 4">
            <a:extLst>
              <a:ext uri="{FF2B5EF4-FFF2-40B4-BE49-F238E27FC236}">
                <a16:creationId xmlns:a16="http://schemas.microsoft.com/office/drawing/2014/main" id="{0596AE20-0F50-BAA7-D0E2-FFFC75585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86F179-2F20-2C49-0EBA-9B9B31AF0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A7955-8388-4592-91B7-EE8FC1F92D57}" type="slidenum">
              <a:rPr lang="en-US" smtClean="0"/>
              <a:t>‹#›</a:t>
            </a:fld>
            <a:endParaRPr lang="en-US"/>
          </a:p>
        </p:txBody>
      </p:sp>
    </p:spTree>
    <p:extLst>
      <p:ext uri="{BB962C8B-B14F-4D97-AF65-F5344CB8AC3E}">
        <p14:creationId xmlns:p14="http://schemas.microsoft.com/office/powerpoint/2010/main" val="393147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3774" y="63119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327A2-81B6-4119-8F20-91156AB2E87D}" type="slidenum">
              <a:rPr lang="en-US" smtClean="0"/>
              <a:t>‹#›</a:t>
            </a:fld>
            <a:endParaRPr lang="en-US"/>
          </a:p>
        </p:txBody>
      </p:sp>
    </p:spTree>
    <p:extLst>
      <p:ext uri="{BB962C8B-B14F-4D97-AF65-F5344CB8AC3E}">
        <p14:creationId xmlns:p14="http://schemas.microsoft.com/office/powerpoint/2010/main" val="413805109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090" y="1498219"/>
            <a:ext cx="10795820" cy="2172776"/>
          </a:xfrm>
        </p:spPr>
        <p:txBody>
          <a:bodyPr>
            <a:normAutofit/>
          </a:bodyPr>
          <a:lstStyle/>
          <a:p>
            <a:pPr>
              <a:lnSpc>
                <a:spcPct val="100000"/>
              </a:lnSpc>
            </a:pPr>
            <a:r>
              <a:rPr lang="en-US" sz="5400" b="0" i="0" u="none" strike="noStrike" dirty="0">
                <a:solidFill>
                  <a:srgbClr val="0C234B"/>
                </a:solidFill>
                <a:effectLst/>
                <a:latin typeface="+mn-lt"/>
              </a:rPr>
              <a:t>Navajo Nation Municipal Water Reuse Feasibility Analysis </a:t>
            </a:r>
            <a:endParaRPr lang="en-US" sz="5400" dirty="0">
              <a:solidFill>
                <a:srgbClr val="0C234B"/>
              </a:solidFill>
              <a:latin typeface="+mn-lt"/>
              <a:cs typeface="Calibri" panose="020F0502020204030204" pitchFamily="34" charset="0"/>
            </a:endParaRPr>
          </a:p>
        </p:txBody>
      </p:sp>
      <p:sp>
        <p:nvSpPr>
          <p:cNvPr id="3" name="Subtitle 2"/>
          <p:cNvSpPr>
            <a:spLocks noGrp="1"/>
          </p:cNvSpPr>
          <p:nvPr>
            <p:ph type="subTitle" idx="1"/>
          </p:nvPr>
        </p:nvSpPr>
        <p:spPr>
          <a:xfrm>
            <a:off x="1406013" y="3883230"/>
            <a:ext cx="9379974" cy="2999351"/>
          </a:xfrm>
        </p:spPr>
        <p:txBody>
          <a:bodyPr>
            <a:noAutofit/>
          </a:bodyPr>
          <a:lstStyle/>
          <a:p>
            <a:pPr>
              <a:lnSpc>
                <a:spcPct val="100000"/>
              </a:lnSpc>
              <a:spcBef>
                <a:spcPts val="0"/>
              </a:spcBef>
              <a:spcAft>
                <a:spcPts val="800"/>
              </a:spcAft>
            </a:pPr>
            <a:r>
              <a:rPr lang="en-US" i="1" dirty="0">
                <a:effectLst/>
                <a:latin typeface="Calibri" panose="020F0502020204030204" pitchFamily="34" charset="0"/>
                <a:ea typeface="Calibri" panose="020F0502020204030204" pitchFamily="34" charset="0"/>
                <a:cs typeface="Calibri" panose="020F0502020204030204" pitchFamily="34" charset="0"/>
              </a:rPr>
              <a:t>Lauren Vasquez </a:t>
            </a:r>
            <a:r>
              <a:rPr lang="en-US" i="1" baseline="30000" dirty="0">
                <a:effectLst/>
                <a:latin typeface="Calibri" panose="020F0502020204030204" pitchFamily="34" charset="0"/>
                <a:ea typeface="Calibri" panose="020F0502020204030204" pitchFamily="34" charset="0"/>
                <a:cs typeface="Calibri" panose="020F0502020204030204" pitchFamily="34" charset="0"/>
              </a:rPr>
              <a:t>a </a:t>
            </a:r>
            <a:r>
              <a:rPr lang="en-US" i="1" dirty="0">
                <a:effectLst/>
                <a:latin typeface="Calibri" panose="020F0502020204030204" pitchFamily="34" charset="0"/>
                <a:ea typeface="Calibri" panose="020F0502020204030204" pitchFamily="34" charset="0"/>
                <a:cs typeface="Calibri" panose="020F0502020204030204" pitchFamily="34" charset="0"/>
              </a:rPr>
              <a:t>, Chris Yazzie </a:t>
            </a:r>
            <a:r>
              <a:rPr lang="en-US" i="1" baseline="30000" dirty="0">
                <a:effectLst/>
                <a:latin typeface="Calibri" panose="020F0502020204030204" pitchFamily="34" charset="0"/>
                <a:ea typeface="Calibri" panose="020F0502020204030204" pitchFamily="34" charset="0"/>
                <a:cs typeface="Calibri" panose="020F0502020204030204" pitchFamily="34" charset="0"/>
              </a:rPr>
              <a:t>b</a:t>
            </a:r>
            <a:r>
              <a:rPr lang="en-US" i="1" dirty="0">
                <a:effectLst/>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and </a:t>
            </a:r>
            <a:r>
              <a:rPr lang="en-US" i="1" dirty="0">
                <a:effectLst/>
                <a:latin typeface="Calibri" panose="020F0502020204030204" pitchFamily="34" charset="0"/>
                <a:ea typeface="Calibri" panose="020F0502020204030204" pitchFamily="34" charset="0"/>
                <a:cs typeface="Calibri" panose="020F0502020204030204" pitchFamily="34" charset="0"/>
              </a:rPr>
              <a:t>Vasiliki Karanikola</a:t>
            </a:r>
            <a:r>
              <a:rPr lang="en-US" i="1" baseline="30000" dirty="0">
                <a:effectLst/>
                <a:latin typeface="Calibri" panose="020F0502020204030204" pitchFamily="34" charset="0"/>
                <a:ea typeface="Calibri" panose="020F0502020204030204" pitchFamily="34" charset="0"/>
                <a:cs typeface="Calibri" panose="020F0502020204030204" pitchFamily="34" charset="0"/>
              </a:rPr>
              <a:t> b</a:t>
            </a:r>
            <a:endParaRPr lang="en-US" i="1" baseline="30000" dirty="0">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800"/>
              </a:spcAft>
            </a:pPr>
            <a:endParaRPr lang="en-US" i="1" baseline="300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800"/>
              </a:spcAft>
            </a:pPr>
            <a:endParaRPr lang="en-US" dirty="0">
              <a:effectLst/>
              <a:latin typeface="Calibri" panose="020F0502020204030204" pitchFamily="34" charset="0"/>
              <a:ea typeface="Calibri" panose="020F0502020204030204" pitchFamily="34" charset="0"/>
              <a:cs typeface="Calibri" panose="020F0502020204030204" pitchFamily="34" charset="0"/>
            </a:endParaRPr>
          </a:p>
          <a:p>
            <a:r>
              <a:rPr lang="en-US" sz="1800" baseline="30000" dirty="0">
                <a:latin typeface="Calibri" panose="020F0502020204030204" pitchFamily="34" charset="0"/>
                <a:cs typeface="Calibri" panose="020F0502020204030204" pitchFamily="34" charset="0"/>
              </a:rPr>
              <a:t>a </a:t>
            </a:r>
            <a:r>
              <a:rPr lang="en-US" sz="1800" dirty="0">
                <a:latin typeface="Calibri" panose="020F0502020204030204" pitchFamily="34" charset="0"/>
                <a:cs typeface="Calibri" panose="020F0502020204030204" pitchFamily="34" charset="0"/>
              </a:rPr>
              <a:t>Department of Biosystems Engineering, University of Arizona, Tucson, AZ 85721, USA</a:t>
            </a:r>
          </a:p>
          <a:p>
            <a:r>
              <a:rPr lang="en-US" sz="1800" baseline="30000" dirty="0">
                <a:latin typeface="Calibri" panose="020F0502020204030204" pitchFamily="34" charset="0"/>
                <a:cs typeface="Calibri" panose="020F0502020204030204" pitchFamily="34" charset="0"/>
              </a:rPr>
              <a:t>b</a:t>
            </a:r>
            <a:r>
              <a:rPr lang="en-US" sz="1800" dirty="0">
                <a:latin typeface="Calibri" panose="020F0502020204030204" pitchFamily="34" charset="0"/>
                <a:cs typeface="Calibri" panose="020F0502020204030204" pitchFamily="34" charset="0"/>
              </a:rPr>
              <a:t> Department of Chemical and Environmental Engineering, University of Arizona, Tucson, AZ 85721, USA</a:t>
            </a:r>
          </a:p>
          <a:p>
            <a:endParaRPr lang="en-US"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F7A400D8-DA4D-2CDB-AA74-FE5CDE357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1" y="-1"/>
            <a:ext cx="1353508" cy="180693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6ED8176-A809-0D38-2F1B-B5CFFC1C1E3E}"/>
              </a:ext>
            </a:extLst>
          </p:cNvPr>
          <p:cNvSpPr txBox="1">
            <a:spLocks/>
          </p:cNvSpPr>
          <p:nvPr/>
        </p:nvSpPr>
        <p:spPr>
          <a:xfrm>
            <a:off x="1524000" y="1215618"/>
            <a:ext cx="9144000" cy="5652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800" dirty="0">
                <a:solidFill>
                  <a:srgbClr val="C00000"/>
                </a:solidFill>
                <a:latin typeface="Source Sans Pro" panose="020B0503030403020204" pitchFamily="34" charset="0"/>
              </a:rPr>
              <a:t>2023 Arizona NASA Space Grant Statewide Symposium</a:t>
            </a:r>
            <a:endParaRPr lang="en-US" sz="2800" dirty="0">
              <a:solidFill>
                <a:srgbClr val="0C234B"/>
              </a:solidFill>
              <a:latin typeface="Calibri" panose="020F0502020204030204" pitchFamily="34" charset="0"/>
              <a:cs typeface="Calibri" panose="020F0502020204030204" pitchFamily="34" charset="0"/>
            </a:endParaRPr>
          </a:p>
        </p:txBody>
      </p:sp>
      <p:pic>
        <p:nvPicPr>
          <p:cNvPr id="1028" name="Picture 4">
            <a:extLst>
              <a:ext uri="{FF2B5EF4-FFF2-40B4-BE49-F238E27FC236}">
                <a16:creationId xmlns:a16="http://schemas.microsoft.com/office/drawing/2014/main" id="{63F6DAD5-E98B-5BBD-B851-0CA566821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9993" y="160380"/>
            <a:ext cx="1459928" cy="136678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80458E0-2455-A591-6E03-59DDE87A441A}"/>
              </a:ext>
            </a:extLst>
          </p:cNvPr>
          <p:cNvSpPr>
            <a:spLocks noGrp="1"/>
          </p:cNvSpPr>
          <p:nvPr>
            <p:ph type="sldNum" sz="quarter" idx="12"/>
          </p:nvPr>
        </p:nvSpPr>
        <p:spPr/>
        <p:txBody>
          <a:bodyPr/>
          <a:lstStyle/>
          <a:p>
            <a:fld id="{82EA7955-8388-4592-91B7-EE8FC1F92D57}" type="slidenum">
              <a:rPr lang="en-US" smtClean="0"/>
              <a:t>1</a:t>
            </a:fld>
            <a:endParaRPr lang="en-US"/>
          </a:p>
        </p:txBody>
      </p:sp>
    </p:spTree>
    <p:extLst>
      <p:ext uri="{BB962C8B-B14F-4D97-AF65-F5344CB8AC3E}">
        <p14:creationId xmlns:p14="http://schemas.microsoft.com/office/powerpoint/2010/main" val="293453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886E-BFC5-C532-B0FA-E44BA6CC8C04}"/>
              </a:ext>
            </a:extLst>
          </p:cNvPr>
          <p:cNvSpPr>
            <a:spLocks noGrp="1"/>
          </p:cNvSpPr>
          <p:nvPr>
            <p:ph type="title"/>
          </p:nvPr>
        </p:nvSpPr>
        <p:spPr/>
        <p:txBody>
          <a:bodyPr/>
          <a:lstStyle/>
          <a:p>
            <a:r>
              <a:rPr lang="en-US" sz="4400" dirty="0"/>
              <a:t>Internation</a:t>
            </a:r>
            <a:r>
              <a:rPr lang="en-US" dirty="0"/>
              <a:t>al </a:t>
            </a:r>
            <a:r>
              <a:rPr lang="en-US" sz="4400" dirty="0"/>
              <a:t>Guidelines </a:t>
            </a:r>
            <a:endParaRPr lang="en-US" dirty="0"/>
          </a:p>
        </p:txBody>
      </p:sp>
      <p:pic>
        <p:nvPicPr>
          <p:cNvPr id="4" name="Content Placeholder 3">
            <a:extLst>
              <a:ext uri="{FF2B5EF4-FFF2-40B4-BE49-F238E27FC236}">
                <a16:creationId xmlns:a16="http://schemas.microsoft.com/office/drawing/2014/main" id="{1EA0FF62-A65C-9F72-F45F-D594344495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655" y="1163689"/>
            <a:ext cx="10400945" cy="4874628"/>
          </a:xfrm>
          <a:prstGeom prst="rect">
            <a:avLst/>
          </a:prstGeom>
        </p:spPr>
      </p:pic>
      <p:sp>
        <p:nvSpPr>
          <p:cNvPr id="3" name="Oval Callout 2">
            <a:extLst>
              <a:ext uri="{FF2B5EF4-FFF2-40B4-BE49-F238E27FC236}">
                <a16:creationId xmlns:a16="http://schemas.microsoft.com/office/drawing/2014/main" id="{63D26C21-93F4-4514-4AEB-F0CD79602AA9}"/>
              </a:ext>
            </a:extLst>
          </p:cNvPr>
          <p:cNvSpPr/>
          <p:nvPr/>
        </p:nvSpPr>
        <p:spPr>
          <a:xfrm>
            <a:off x="6721401" y="1262543"/>
            <a:ext cx="5141086" cy="1351885"/>
          </a:xfrm>
          <a:prstGeom prst="wedgeEllipseCallout">
            <a:avLst>
              <a:gd name="adj1" fmla="val -41993"/>
              <a:gd name="adj2" fmla="val 144784"/>
            </a:avLst>
          </a:prstGeom>
          <a:solidFill>
            <a:srgbClr val="0C23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solidFill>
                <a:latin typeface="Calibri" panose="020F0502020204030204" pitchFamily="34" charset="0"/>
                <a:cs typeface="Calibri" panose="020F0502020204030204" pitchFamily="34" charset="0"/>
              </a:rPr>
              <a:t>Effect of metals varies based on crop selection </a:t>
            </a:r>
          </a:p>
        </p:txBody>
      </p:sp>
      <p:sp>
        <p:nvSpPr>
          <p:cNvPr id="5" name="TextBox 4">
            <a:extLst>
              <a:ext uri="{FF2B5EF4-FFF2-40B4-BE49-F238E27FC236}">
                <a16:creationId xmlns:a16="http://schemas.microsoft.com/office/drawing/2014/main" id="{8B57E59A-A0B2-9475-A765-356E869631AA}"/>
              </a:ext>
            </a:extLst>
          </p:cNvPr>
          <p:cNvSpPr txBox="1"/>
          <p:nvPr/>
        </p:nvSpPr>
        <p:spPr>
          <a:xfrm>
            <a:off x="114655" y="6038317"/>
            <a:ext cx="4996543" cy="230832"/>
          </a:xfrm>
          <a:prstGeom prst="rect">
            <a:avLst/>
          </a:prstGeom>
          <a:noFill/>
        </p:spPr>
        <p:txBody>
          <a:bodyPr wrap="square" rtlCol="0">
            <a:spAutoFit/>
          </a:bodyPr>
          <a:lstStyle/>
          <a:p>
            <a:r>
              <a:rPr lang="en-US" sz="900" dirty="0"/>
              <a:t>https://</a:t>
            </a:r>
            <a:r>
              <a:rPr lang="en-US" sz="900" dirty="0" err="1"/>
              <a:t>www.epa.gov</a:t>
            </a:r>
            <a:r>
              <a:rPr lang="en-US" sz="900" dirty="0"/>
              <a:t>/sites/default/files/2019-08/documents/2012-guidelines-water-reuse.pdf</a:t>
            </a:r>
          </a:p>
        </p:txBody>
      </p:sp>
      <p:sp>
        <p:nvSpPr>
          <p:cNvPr id="7" name="Slide Number Placeholder 6">
            <a:extLst>
              <a:ext uri="{FF2B5EF4-FFF2-40B4-BE49-F238E27FC236}">
                <a16:creationId xmlns:a16="http://schemas.microsoft.com/office/drawing/2014/main" id="{81E7DE4F-D5E2-2949-C368-8261FC0745EB}"/>
              </a:ext>
            </a:extLst>
          </p:cNvPr>
          <p:cNvSpPr>
            <a:spLocks noGrp="1"/>
          </p:cNvSpPr>
          <p:nvPr>
            <p:ph type="sldNum" sz="quarter" idx="12"/>
          </p:nvPr>
        </p:nvSpPr>
        <p:spPr/>
        <p:txBody>
          <a:bodyPr/>
          <a:lstStyle/>
          <a:p>
            <a:fld id="{433327A2-81B6-4119-8F20-91156AB2E87D}" type="slidenum">
              <a:rPr lang="en-US" smtClean="0"/>
              <a:t>10</a:t>
            </a:fld>
            <a:endParaRPr lang="en-US"/>
          </a:p>
        </p:txBody>
      </p:sp>
    </p:spTree>
    <p:extLst>
      <p:ext uri="{BB962C8B-B14F-4D97-AF65-F5344CB8AC3E}">
        <p14:creationId xmlns:p14="http://schemas.microsoft.com/office/powerpoint/2010/main" val="1515552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5F17-AAE9-F2D8-F9BF-A651D809CE6E}"/>
              </a:ext>
            </a:extLst>
          </p:cNvPr>
          <p:cNvSpPr>
            <a:spLocks noGrp="1"/>
          </p:cNvSpPr>
          <p:nvPr>
            <p:ph type="title"/>
          </p:nvPr>
        </p:nvSpPr>
        <p:spPr>
          <a:xfrm>
            <a:off x="0" y="114243"/>
            <a:ext cx="10515600" cy="931412"/>
          </a:xfrm>
        </p:spPr>
        <p:txBody>
          <a:bodyPr>
            <a:normAutofit/>
          </a:bodyPr>
          <a:lstStyle/>
          <a:p>
            <a:r>
              <a:rPr lang="en-US" dirty="0"/>
              <a:t>Crop Determination </a:t>
            </a:r>
          </a:p>
        </p:txBody>
      </p:sp>
      <p:sp>
        <p:nvSpPr>
          <p:cNvPr id="3" name="Content Placeholder 2">
            <a:extLst>
              <a:ext uri="{FF2B5EF4-FFF2-40B4-BE49-F238E27FC236}">
                <a16:creationId xmlns:a16="http://schemas.microsoft.com/office/drawing/2014/main" id="{2B6BA964-B94B-F9EB-01A6-8D9F0C2CAD1A}"/>
              </a:ext>
            </a:extLst>
          </p:cNvPr>
          <p:cNvSpPr>
            <a:spLocks noGrp="1"/>
          </p:cNvSpPr>
          <p:nvPr>
            <p:ph idx="1"/>
          </p:nvPr>
        </p:nvSpPr>
        <p:spPr>
          <a:xfrm>
            <a:off x="342900" y="1274165"/>
            <a:ext cx="10578469" cy="5258440"/>
          </a:xfrm>
        </p:spPr>
        <p:txBody>
          <a:bodyPr>
            <a:normAutofit/>
          </a:bodyPr>
          <a:lstStyle/>
          <a:p>
            <a:r>
              <a:rPr lang="en-US" sz="3000" dirty="0">
                <a:latin typeface="Calibri" panose="020F0502020204030204" pitchFamily="34" charset="0"/>
                <a:cs typeface="Calibri" panose="020F0502020204030204" pitchFamily="34" charset="0"/>
              </a:rPr>
              <a:t>Treated water quality influences crop selected for planting</a:t>
            </a:r>
          </a:p>
          <a:p>
            <a:r>
              <a:rPr lang="en-US" sz="3000" dirty="0">
                <a:latin typeface="Calibri" panose="020F0502020204030204" pitchFamily="34" charset="0"/>
                <a:cs typeface="Calibri" panose="020F0502020204030204" pitchFamily="34" charset="0"/>
              </a:rPr>
              <a:t> Designing for optimal growth and minimal additional application of resource </a:t>
            </a:r>
          </a:p>
          <a:p>
            <a:pPr lvl="1"/>
            <a:r>
              <a:rPr lang="en-US" sz="2500" dirty="0">
                <a:latin typeface="Calibri" panose="020F0502020204030204" pitchFamily="34" charset="0"/>
                <a:cs typeface="Calibri" panose="020F0502020204030204" pitchFamily="34" charset="0"/>
              </a:rPr>
              <a:t>Compare crops’ characteristics (nutrient tolerance) to the treated water quality (amount of nutrient contained) </a:t>
            </a:r>
          </a:p>
          <a:p>
            <a:pPr lvl="1"/>
            <a:r>
              <a:rPr lang="en-US" sz="2500" dirty="0">
                <a:latin typeface="Calibri" panose="020F0502020204030204" pitchFamily="34" charset="0"/>
                <a:cs typeface="Calibri" panose="020F0502020204030204" pitchFamily="34" charset="0"/>
              </a:rPr>
              <a:t>Account for different influencing factors such as irrigation method, period of growth, etc. </a:t>
            </a:r>
          </a:p>
          <a:p>
            <a:pPr lvl="1"/>
            <a:r>
              <a:rPr lang="en-US" sz="2500" dirty="0">
                <a:latin typeface="Calibri" panose="020F0502020204030204" pitchFamily="34" charset="0"/>
                <a:cs typeface="Calibri" panose="020F0502020204030204" pitchFamily="34" charset="0"/>
              </a:rPr>
              <a:t>Optimization of nutrient recovery </a:t>
            </a:r>
          </a:p>
          <a:p>
            <a:r>
              <a:rPr lang="en-US" sz="3000" dirty="0">
                <a:latin typeface="Calibri" panose="020F0502020204030204" pitchFamily="34" charset="0"/>
                <a:cs typeface="Calibri" panose="020F0502020204030204" pitchFamily="34" charset="0"/>
              </a:rPr>
              <a:t>Analyzing for multiple popular crops in Arizona and the Navajo Nation </a:t>
            </a:r>
          </a:p>
          <a:p>
            <a:pPr lvl="1"/>
            <a:r>
              <a:rPr lang="en-US" sz="2500" dirty="0">
                <a:latin typeface="Calibri" panose="020F0502020204030204" pitchFamily="34" charset="0"/>
                <a:cs typeface="Calibri" panose="020F0502020204030204" pitchFamily="34" charset="0"/>
              </a:rPr>
              <a:t>Cotton, barley, wheat, lettuce, broccoli, onion, carrot, alfalfa, potato, strawberry, peach, grape, turfgrass, corn, tomato, legume, and watermelon </a:t>
            </a:r>
          </a:p>
          <a:p>
            <a:pPr lvl="1"/>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5D2B14F-0A5B-51D3-1C2A-C99884422F80}"/>
              </a:ext>
            </a:extLst>
          </p:cNvPr>
          <p:cNvSpPr>
            <a:spLocks noGrp="1"/>
          </p:cNvSpPr>
          <p:nvPr>
            <p:ph type="sldNum" sz="quarter" idx="12"/>
          </p:nvPr>
        </p:nvSpPr>
        <p:spPr/>
        <p:txBody>
          <a:bodyPr/>
          <a:lstStyle/>
          <a:p>
            <a:fld id="{433327A2-81B6-4119-8F20-91156AB2E87D}" type="slidenum">
              <a:rPr lang="en-US" smtClean="0"/>
              <a:t>11</a:t>
            </a:fld>
            <a:endParaRPr lang="en-US"/>
          </a:p>
        </p:txBody>
      </p:sp>
    </p:spTree>
    <p:extLst>
      <p:ext uri="{BB962C8B-B14F-4D97-AF65-F5344CB8AC3E}">
        <p14:creationId xmlns:p14="http://schemas.microsoft.com/office/powerpoint/2010/main" val="190096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EBC4-70D3-891A-3BA4-749B75EF692B}"/>
              </a:ext>
            </a:extLst>
          </p:cNvPr>
          <p:cNvSpPr>
            <a:spLocks noGrp="1"/>
          </p:cNvSpPr>
          <p:nvPr>
            <p:ph type="title"/>
          </p:nvPr>
        </p:nvSpPr>
        <p:spPr/>
        <p:txBody>
          <a:bodyPr/>
          <a:lstStyle/>
          <a:p>
            <a:r>
              <a:rPr lang="en-US" sz="4400" dirty="0"/>
              <a:t>Crop Determination (Nitrogen) </a:t>
            </a:r>
            <a:endParaRPr lang="en-US" dirty="0"/>
          </a:p>
        </p:txBody>
      </p:sp>
      <p:sp>
        <p:nvSpPr>
          <p:cNvPr id="5" name="TextBox 4">
            <a:extLst>
              <a:ext uri="{FF2B5EF4-FFF2-40B4-BE49-F238E27FC236}">
                <a16:creationId xmlns:a16="http://schemas.microsoft.com/office/drawing/2014/main" id="{24ADFE47-26AB-70AF-066A-1656466F6556}"/>
              </a:ext>
            </a:extLst>
          </p:cNvPr>
          <p:cNvSpPr txBox="1"/>
          <p:nvPr/>
        </p:nvSpPr>
        <p:spPr>
          <a:xfrm>
            <a:off x="169949" y="1213009"/>
            <a:ext cx="11632308" cy="2139047"/>
          </a:xfrm>
          <a:prstGeom prst="rect">
            <a:avLst/>
          </a:prstGeom>
          <a:noFill/>
        </p:spPr>
        <p:txBody>
          <a:bodyPr wrap="square" rtlCol="0">
            <a:spAutoFit/>
          </a:bodyPr>
          <a:lstStyle/>
          <a:p>
            <a:pPr marL="342900" indent="-342900">
              <a:buFont typeface="Arial" panose="020B0604020202020204" pitchFamily="34" charset="0"/>
              <a:buChar char="•"/>
            </a:pPr>
            <a:r>
              <a:rPr lang="en-US" sz="2550" dirty="0">
                <a:solidFill>
                  <a:srgbClr val="0C234B"/>
                </a:solidFill>
                <a:latin typeface="Calibri" panose="020F0502020204030204" pitchFamily="34" charset="0"/>
                <a:cs typeface="Calibri" panose="020F0502020204030204" pitchFamily="34" charset="0"/>
              </a:rPr>
              <a:t>Decreases the need for inorganic fertilizers and minimizes environmental consequences </a:t>
            </a:r>
            <a:endParaRPr lang="en-US" sz="2550" i="1" baseline="300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000" dirty="0">
                <a:solidFill>
                  <a:srgbClr val="0C234B"/>
                </a:solidFill>
                <a:latin typeface="Calibri" panose="020F0502020204030204" pitchFamily="34" charset="0"/>
                <a:cs typeface="Calibri" panose="020F0502020204030204" pitchFamily="34" charset="0"/>
              </a:rPr>
              <a:t>Many farmers don’t consider nutrients in treated wastewater and over-fertilize</a:t>
            </a:r>
          </a:p>
          <a:p>
            <a:pPr marL="742950" lvl="1" indent="-285750">
              <a:buFont typeface="Arial" panose="020B0604020202020204" pitchFamily="34" charset="0"/>
              <a:buChar char="•"/>
            </a:pPr>
            <a:r>
              <a:rPr lang="en-US" sz="2000" dirty="0">
                <a:solidFill>
                  <a:srgbClr val="0C234B"/>
                </a:solidFill>
                <a:latin typeface="Calibri" panose="020F0502020204030204" pitchFamily="34" charset="0"/>
                <a:cs typeface="Calibri" panose="020F0502020204030204" pitchFamily="34" charset="0"/>
              </a:rPr>
              <a:t>Suggest additional fertilizer or blending when necessary </a:t>
            </a:r>
          </a:p>
          <a:p>
            <a:pPr marL="285750" indent="-285750">
              <a:buFont typeface="Arial" panose="020B0604020202020204" pitchFamily="34" charset="0"/>
              <a:buChar char="•"/>
            </a:pPr>
            <a:endParaRPr lang="en-US" sz="2400" dirty="0">
              <a:solidFill>
                <a:srgbClr val="0C234B"/>
              </a:solidFill>
            </a:endParaRPr>
          </a:p>
          <a:p>
            <a:endParaRPr lang="en-US" dirty="0"/>
          </a:p>
        </p:txBody>
      </p:sp>
      <p:pic>
        <p:nvPicPr>
          <p:cNvPr id="6" name="Picture 5">
            <a:extLst>
              <a:ext uri="{FF2B5EF4-FFF2-40B4-BE49-F238E27FC236}">
                <a16:creationId xmlns:a16="http://schemas.microsoft.com/office/drawing/2014/main" id="{EC0017E9-CC56-A8C0-EFB7-46671553594A}"/>
              </a:ext>
            </a:extLst>
          </p:cNvPr>
          <p:cNvPicPr>
            <a:picLocks noChangeAspect="1"/>
          </p:cNvPicPr>
          <p:nvPr/>
        </p:nvPicPr>
        <p:blipFill rotWithShape="1">
          <a:blip r:embed="rId3">
            <a:extLst>
              <a:ext uri="{28A0092B-C50C-407E-A947-70E740481C1C}">
                <a14:useLocalDpi xmlns:a14="http://schemas.microsoft.com/office/drawing/2010/main" val="0"/>
              </a:ext>
            </a:extLst>
          </a:blip>
          <a:srcRect l="1465" t="5721" r="3137" b="9512"/>
          <a:stretch/>
        </p:blipFill>
        <p:spPr>
          <a:xfrm>
            <a:off x="389744" y="2857697"/>
            <a:ext cx="10733129" cy="3776472"/>
          </a:xfrm>
          <a:prstGeom prst="rect">
            <a:avLst/>
          </a:prstGeom>
        </p:spPr>
      </p:pic>
      <p:sp>
        <p:nvSpPr>
          <p:cNvPr id="4" name="Slide Number Placeholder 3">
            <a:extLst>
              <a:ext uri="{FF2B5EF4-FFF2-40B4-BE49-F238E27FC236}">
                <a16:creationId xmlns:a16="http://schemas.microsoft.com/office/drawing/2014/main" id="{CC366702-8770-44CF-ADC8-BD0C7BA603B1}"/>
              </a:ext>
            </a:extLst>
          </p:cNvPr>
          <p:cNvSpPr>
            <a:spLocks noGrp="1"/>
          </p:cNvSpPr>
          <p:nvPr>
            <p:ph type="sldNum" sz="quarter" idx="12"/>
          </p:nvPr>
        </p:nvSpPr>
        <p:spPr/>
        <p:txBody>
          <a:bodyPr/>
          <a:lstStyle/>
          <a:p>
            <a:fld id="{433327A2-81B6-4119-8F20-91156AB2E87D}" type="slidenum">
              <a:rPr lang="en-US" smtClean="0"/>
              <a:t>12</a:t>
            </a:fld>
            <a:endParaRPr lang="en-US"/>
          </a:p>
        </p:txBody>
      </p:sp>
    </p:spTree>
    <p:extLst>
      <p:ext uri="{BB962C8B-B14F-4D97-AF65-F5344CB8AC3E}">
        <p14:creationId xmlns:p14="http://schemas.microsoft.com/office/powerpoint/2010/main" val="12460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F9671-B0D5-81CD-85B6-10EC8C2C566B}"/>
              </a:ext>
            </a:extLst>
          </p:cNvPr>
          <p:cNvSpPr>
            <a:spLocks noGrp="1"/>
          </p:cNvSpPr>
          <p:nvPr>
            <p:ph type="title"/>
          </p:nvPr>
        </p:nvSpPr>
        <p:spPr>
          <a:xfrm>
            <a:off x="0" y="23932"/>
            <a:ext cx="10664190" cy="931412"/>
          </a:xfrm>
        </p:spPr>
        <p:txBody>
          <a:bodyPr>
            <a:normAutofit/>
          </a:bodyPr>
          <a:lstStyle/>
          <a:p>
            <a:r>
              <a:rPr lang="en-US" sz="3600" dirty="0"/>
              <a:t>Future Work- Framework for Crop Determination</a:t>
            </a:r>
          </a:p>
        </p:txBody>
      </p:sp>
      <p:sp>
        <p:nvSpPr>
          <p:cNvPr id="10" name="Rectangle 9">
            <a:extLst>
              <a:ext uri="{FF2B5EF4-FFF2-40B4-BE49-F238E27FC236}">
                <a16:creationId xmlns:a16="http://schemas.microsoft.com/office/drawing/2014/main" id="{8677B6AA-9320-E3C0-A375-68E89B878BAC}"/>
              </a:ext>
            </a:extLst>
          </p:cNvPr>
          <p:cNvSpPr/>
          <p:nvPr/>
        </p:nvSpPr>
        <p:spPr>
          <a:xfrm>
            <a:off x="8304124" y="4488827"/>
            <a:ext cx="3378338" cy="141583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Suggest optimal crop and offer schedule of blending and fertilizer application </a:t>
            </a:r>
          </a:p>
        </p:txBody>
      </p:sp>
      <p:sp>
        <p:nvSpPr>
          <p:cNvPr id="6" name="Rectangle 5">
            <a:extLst>
              <a:ext uri="{FF2B5EF4-FFF2-40B4-BE49-F238E27FC236}">
                <a16:creationId xmlns:a16="http://schemas.microsoft.com/office/drawing/2014/main" id="{8F03FAB6-44D4-BDCC-57C9-2E514277D5C3}"/>
              </a:ext>
            </a:extLst>
          </p:cNvPr>
          <p:cNvSpPr/>
          <p:nvPr/>
        </p:nvSpPr>
        <p:spPr>
          <a:xfrm>
            <a:off x="280491" y="1381789"/>
            <a:ext cx="3378338" cy="1415839"/>
          </a:xfrm>
          <a:prstGeom prst="rect">
            <a:avLst/>
          </a:prstGeom>
          <a:solidFill>
            <a:schemeClr val="accent6">
              <a:lumMod val="20000"/>
              <a:lumOff val="8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Determine irrigation schedule for all crops and user inputs</a:t>
            </a:r>
          </a:p>
        </p:txBody>
      </p:sp>
      <p:sp>
        <p:nvSpPr>
          <p:cNvPr id="12" name="Rectangle 11">
            <a:extLst>
              <a:ext uri="{FF2B5EF4-FFF2-40B4-BE49-F238E27FC236}">
                <a16:creationId xmlns:a16="http://schemas.microsoft.com/office/drawing/2014/main" id="{AB6A4531-A384-21C1-0B6F-537D7CD4D2EE}"/>
              </a:ext>
            </a:extLst>
          </p:cNvPr>
          <p:cNvSpPr/>
          <p:nvPr/>
        </p:nvSpPr>
        <p:spPr>
          <a:xfrm>
            <a:off x="2198707" y="4488827"/>
            <a:ext cx="3378338" cy="141583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Calculate amount of each constituent applied based on irrigation schedule </a:t>
            </a:r>
          </a:p>
        </p:txBody>
      </p:sp>
      <p:sp>
        <p:nvSpPr>
          <p:cNvPr id="18" name="Rectangle 17">
            <a:extLst>
              <a:ext uri="{FF2B5EF4-FFF2-40B4-BE49-F238E27FC236}">
                <a16:creationId xmlns:a16="http://schemas.microsoft.com/office/drawing/2014/main" id="{FD91B397-1D31-97F4-E962-E4A9EEAA69FC}"/>
              </a:ext>
            </a:extLst>
          </p:cNvPr>
          <p:cNvSpPr/>
          <p:nvPr/>
        </p:nvSpPr>
        <p:spPr>
          <a:xfrm>
            <a:off x="5741377" y="1381788"/>
            <a:ext cx="3378338" cy="1415839"/>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cs typeface="Calibri" panose="020F0502020204030204" pitchFamily="34" charset="0"/>
              </a:rPr>
              <a:t>Compare to all crop characteristics (period of growth, nutrient requirements and thresholds, etc.)  </a:t>
            </a:r>
          </a:p>
        </p:txBody>
      </p:sp>
      <p:cxnSp>
        <p:nvCxnSpPr>
          <p:cNvPr id="46" name="Straight Arrow Connector 45">
            <a:extLst>
              <a:ext uri="{FF2B5EF4-FFF2-40B4-BE49-F238E27FC236}">
                <a16:creationId xmlns:a16="http://schemas.microsoft.com/office/drawing/2014/main" id="{C482D57B-F740-3259-8A98-DFF1DD6F59E5}"/>
              </a:ext>
            </a:extLst>
          </p:cNvPr>
          <p:cNvCxnSpPr>
            <a:cxnSpLocks/>
            <a:stCxn id="6" idx="2"/>
          </p:cNvCxnSpPr>
          <p:nvPr/>
        </p:nvCxnSpPr>
        <p:spPr>
          <a:xfrm>
            <a:off x="1969660" y="2797628"/>
            <a:ext cx="1453614" cy="16911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8B4FA93-90B6-D09E-38FC-56FA2DBA223A}"/>
              </a:ext>
            </a:extLst>
          </p:cNvPr>
          <p:cNvCxnSpPr>
            <a:cxnSpLocks/>
          </p:cNvCxnSpPr>
          <p:nvPr/>
        </p:nvCxnSpPr>
        <p:spPr>
          <a:xfrm flipV="1">
            <a:off x="4555671" y="2797627"/>
            <a:ext cx="2059286" cy="1691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68DBB39-B9E0-0318-BBE7-F9E8DBD54FFF}"/>
              </a:ext>
            </a:extLst>
          </p:cNvPr>
          <p:cNvCxnSpPr>
            <a:cxnSpLocks/>
            <a:endCxn id="10" idx="0"/>
          </p:cNvCxnSpPr>
          <p:nvPr/>
        </p:nvCxnSpPr>
        <p:spPr>
          <a:xfrm>
            <a:off x="8304124" y="2922814"/>
            <a:ext cx="1689169" cy="15660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D5CE8BE-2E5B-E7C3-C2EF-6F52D6B93649}"/>
              </a:ext>
            </a:extLst>
          </p:cNvPr>
          <p:cNvSpPr>
            <a:spLocks noGrp="1"/>
          </p:cNvSpPr>
          <p:nvPr>
            <p:ph type="sldNum" sz="quarter" idx="12"/>
          </p:nvPr>
        </p:nvSpPr>
        <p:spPr/>
        <p:txBody>
          <a:bodyPr/>
          <a:lstStyle/>
          <a:p>
            <a:fld id="{433327A2-81B6-4119-8F20-91156AB2E87D}" type="slidenum">
              <a:rPr lang="en-US" smtClean="0"/>
              <a:t>13</a:t>
            </a:fld>
            <a:endParaRPr lang="en-US"/>
          </a:p>
        </p:txBody>
      </p:sp>
    </p:spTree>
    <p:extLst>
      <p:ext uri="{BB962C8B-B14F-4D97-AF65-F5344CB8AC3E}">
        <p14:creationId xmlns:p14="http://schemas.microsoft.com/office/powerpoint/2010/main" val="96924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D8E3-C270-8D08-8815-27CA7B88093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3DF2DED-9638-963A-B9B4-7D7D85B452FA}"/>
              </a:ext>
            </a:extLst>
          </p:cNvPr>
          <p:cNvSpPr>
            <a:spLocks noGrp="1"/>
          </p:cNvSpPr>
          <p:nvPr>
            <p:ph idx="1"/>
          </p:nvPr>
        </p:nvSpPr>
        <p:spPr>
          <a:xfrm>
            <a:off x="371412" y="1457953"/>
            <a:ext cx="10515600" cy="4351338"/>
          </a:xfrm>
        </p:spPr>
        <p:txBody>
          <a:bodyPr>
            <a:normAutofit/>
          </a:bodyPr>
          <a:lstStyle/>
          <a:p>
            <a:r>
              <a:rPr lang="en-US" sz="3000" dirty="0"/>
              <a:t>Microfiltration and nanofiltration membrane technology is a viable treatment options for treating secondary wastewater effluent for irrigation </a:t>
            </a:r>
          </a:p>
          <a:p>
            <a:r>
              <a:rPr lang="en-US" sz="3000" dirty="0"/>
              <a:t>Compilation of the database showed that there are a variety of water reuse regulations around the world which is important for assurance of public health </a:t>
            </a:r>
          </a:p>
          <a:p>
            <a:r>
              <a:rPr lang="en-US" sz="3000" dirty="0"/>
              <a:t>A solution framework shows many possibilities for the optimization of crop selection, nutrient recovery, and wastewater utilization </a:t>
            </a:r>
          </a:p>
        </p:txBody>
      </p:sp>
      <p:sp>
        <p:nvSpPr>
          <p:cNvPr id="5" name="Slide Number Placeholder 4">
            <a:extLst>
              <a:ext uri="{FF2B5EF4-FFF2-40B4-BE49-F238E27FC236}">
                <a16:creationId xmlns:a16="http://schemas.microsoft.com/office/drawing/2014/main" id="{5DE2EBEA-4914-9ACE-B7E9-3C3A99387920}"/>
              </a:ext>
            </a:extLst>
          </p:cNvPr>
          <p:cNvSpPr>
            <a:spLocks noGrp="1"/>
          </p:cNvSpPr>
          <p:nvPr>
            <p:ph type="sldNum" sz="quarter" idx="12"/>
          </p:nvPr>
        </p:nvSpPr>
        <p:spPr/>
        <p:txBody>
          <a:bodyPr/>
          <a:lstStyle/>
          <a:p>
            <a:fld id="{433327A2-81B6-4119-8F20-91156AB2E87D}" type="slidenum">
              <a:rPr lang="en-US" smtClean="0"/>
              <a:t>14</a:t>
            </a:fld>
            <a:endParaRPr lang="en-US"/>
          </a:p>
        </p:txBody>
      </p:sp>
    </p:spTree>
    <p:extLst>
      <p:ext uri="{BB962C8B-B14F-4D97-AF65-F5344CB8AC3E}">
        <p14:creationId xmlns:p14="http://schemas.microsoft.com/office/powerpoint/2010/main" val="160177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D1A1-D0F4-53D2-A5DA-3C765880DDD8}"/>
              </a:ext>
            </a:extLst>
          </p:cNvPr>
          <p:cNvSpPr>
            <a:spLocks noGrp="1"/>
          </p:cNvSpPr>
          <p:nvPr>
            <p:ph type="ctrTitle"/>
          </p:nvPr>
        </p:nvSpPr>
        <p:spPr>
          <a:xfrm>
            <a:off x="1524000" y="714146"/>
            <a:ext cx="9144000" cy="2387600"/>
          </a:xfrm>
        </p:spPr>
        <p:txBody>
          <a:bodyPr>
            <a:normAutofit/>
          </a:bodyPr>
          <a:lstStyle/>
          <a:p>
            <a:r>
              <a:rPr lang="en-US" sz="7200" dirty="0"/>
              <a:t>Thank you!</a:t>
            </a:r>
          </a:p>
        </p:txBody>
      </p:sp>
      <p:sp>
        <p:nvSpPr>
          <p:cNvPr id="3" name="Subtitle 2">
            <a:extLst>
              <a:ext uri="{FF2B5EF4-FFF2-40B4-BE49-F238E27FC236}">
                <a16:creationId xmlns:a16="http://schemas.microsoft.com/office/drawing/2014/main" id="{2199BBDA-6C47-A382-7B81-5A327869D9DD}"/>
              </a:ext>
            </a:extLst>
          </p:cNvPr>
          <p:cNvSpPr>
            <a:spLocks noGrp="1"/>
          </p:cNvSpPr>
          <p:nvPr>
            <p:ph type="subTitle" idx="1"/>
          </p:nvPr>
        </p:nvSpPr>
        <p:spPr>
          <a:xfrm>
            <a:off x="1524000" y="3193820"/>
            <a:ext cx="9144000" cy="2259920"/>
          </a:xfrm>
        </p:spPr>
        <p:txBody>
          <a:bodyPr>
            <a:normAutofit/>
          </a:bodyPr>
          <a:lstStyle/>
          <a:p>
            <a:r>
              <a:rPr lang="en-US" sz="2800" dirty="0"/>
              <a:t>To Space Grant for this opportunity, and everyone who has helped me on the way. A special thank you to Chris Yazzie and Vicky </a:t>
            </a:r>
            <a:r>
              <a:rPr lang="en-US" sz="2800" dirty="0" err="1"/>
              <a:t>Karanikola</a:t>
            </a:r>
            <a:r>
              <a:rPr lang="en-US" sz="2800" dirty="0"/>
              <a:t> for the guidance and encouragement throughout the year. </a:t>
            </a:r>
          </a:p>
        </p:txBody>
      </p:sp>
      <p:sp>
        <p:nvSpPr>
          <p:cNvPr id="5" name="Slide Number Placeholder 4">
            <a:extLst>
              <a:ext uri="{FF2B5EF4-FFF2-40B4-BE49-F238E27FC236}">
                <a16:creationId xmlns:a16="http://schemas.microsoft.com/office/drawing/2014/main" id="{0298AC22-70DC-9D24-93D4-D05F9F7B89EC}"/>
              </a:ext>
            </a:extLst>
          </p:cNvPr>
          <p:cNvSpPr>
            <a:spLocks noGrp="1"/>
          </p:cNvSpPr>
          <p:nvPr>
            <p:ph type="sldNum" sz="quarter" idx="12"/>
          </p:nvPr>
        </p:nvSpPr>
        <p:spPr/>
        <p:txBody>
          <a:bodyPr/>
          <a:lstStyle/>
          <a:p>
            <a:fld id="{433327A2-81B6-4119-8F20-91156AB2E87D}" type="slidenum">
              <a:rPr lang="en-US" smtClean="0"/>
              <a:t>15</a:t>
            </a:fld>
            <a:endParaRPr lang="en-US"/>
          </a:p>
        </p:txBody>
      </p:sp>
    </p:spTree>
    <p:extLst>
      <p:ext uri="{BB962C8B-B14F-4D97-AF65-F5344CB8AC3E}">
        <p14:creationId xmlns:p14="http://schemas.microsoft.com/office/powerpoint/2010/main" val="102385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9906"/>
            <a:ext cx="10515600" cy="931412"/>
          </a:xfrm>
        </p:spPr>
        <p:txBody>
          <a:bodyPr/>
          <a:lstStyle/>
          <a:p>
            <a:r>
              <a:rPr lang="en-US" dirty="0"/>
              <a:t>Background</a:t>
            </a:r>
          </a:p>
        </p:txBody>
      </p:sp>
      <p:sp>
        <p:nvSpPr>
          <p:cNvPr id="3" name="Content Placeholder 2"/>
          <p:cNvSpPr>
            <a:spLocks noGrp="1"/>
          </p:cNvSpPr>
          <p:nvPr>
            <p:ph idx="1"/>
          </p:nvPr>
        </p:nvSpPr>
        <p:spPr>
          <a:xfrm>
            <a:off x="172132" y="1152206"/>
            <a:ext cx="6554709" cy="2694396"/>
          </a:xfrm>
        </p:spPr>
        <p:txBody>
          <a:bodyPr>
            <a:noAutofit/>
          </a:bodyPr>
          <a:lstStyle/>
          <a:p>
            <a:r>
              <a:rPr lang="en-US" sz="2100" dirty="0">
                <a:latin typeface="Calibri" panose="020F0502020204030204" pitchFamily="34" charset="0"/>
                <a:cs typeface="Calibri" panose="020F0502020204030204" pitchFamily="34" charset="0"/>
              </a:rPr>
              <a:t>Water scarcity is a growing challenge worldwide!</a:t>
            </a:r>
          </a:p>
          <a:p>
            <a:pPr lvl="1"/>
            <a:r>
              <a:rPr lang="en-US" sz="2100" dirty="0">
                <a:latin typeface="Calibri" panose="020F0502020204030204" pitchFamily="34" charset="0"/>
                <a:cs typeface="Calibri" panose="020F0502020204030204" pitchFamily="34" charset="0"/>
              </a:rPr>
              <a:t>Threatens our livelihood and food security</a:t>
            </a:r>
          </a:p>
          <a:p>
            <a:pPr marL="457200" lvl="1" indent="0">
              <a:buNone/>
            </a:pPr>
            <a:endParaRPr lang="en-US" sz="2100" dirty="0">
              <a:latin typeface="Calibri" panose="020F0502020204030204" pitchFamily="34" charset="0"/>
              <a:cs typeface="Calibri" panose="020F0502020204030204" pitchFamily="34" charset="0"/>
            </a:endParaRPr>
          </a:p>
          <a:p>
            <a:r>
              <a:rPr lang="en-US" sz="2100" dirty="0">
                <a:latin typeface="Calibri" panose="020F0502020204030204" pitchFamily="34" charset="0"/>
                <a:cs typeface="Calibri" panose="020F0502020204030204" pitchFamily="34" charset="0"/>
              </a:rPr>
              <a:t>One solution is wastewater reuse </a:t>
            </a:r>
          </a:p>
          <a:p>
            <a:pPr lvl="1"/>
            <a:r>
              <a:rPr lang="en-US" sz="2100" dirty="0">
                <a:latin typeface="Calibri" panose="020F0502020204030204" pitchFamily="34" charset="0"/>
                <a:cs typeface="Calibri" panose="020F0502020204030204" pitchFamily="34" charset="0"/>
              </a:rPr>
              <a:t>Different treatment technologies produce different water qualities</a:t>
            </a:r>
          </a:p>
          <a:p>
            <a:pPr lvl="1"/>
            <a:r>
              <a:rPr lang="en-US" sz="2100" dirty="0">
                <a:latin typeface="Calibri" panose="020F0502020204030204" pitchFamily="34" charset="0"/>
                <a:cs typeface="Calibri" panose="020F0502020204030204" pitchFamily="34" charset="0"/>
              </a:rPr>
              <a:t>More advanced technologies are typically more expensive </a:t>
            </a:r>
          </a:p>
          <a:p>
            <a:pPr lvl="1"/>
            <a:endParaRPr lang="en-US" sz="2000" dirty="0">
              <a:latin typeface="Calibri" panose="020F0502020204030204" pitchFamily="34" charset="0"/>
              <a:cs typeface="Calibri" panose="020F0502020204030204" pitchFamily="34" charset="0"/>
            </a:endParaRPr>
          </a:p>
          <a:p>
            <a:pPr marL="457200" lvl="1" indent="0">
              <a:buNone/>
            </a:pPr>
            <a:endParaRPr lang="en-US"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8849F28-9091-CC6F-E525-5613236FBE2F}"/>
              </a:ext>
            </a:extLst>
          </p:cNvPr>
          <p:cNvSpPr txBox="1"/>
          <p:nvPr/>
        </p:nvSpPr>
        <p:spPr>
          <a:xfrm>
            <a:off x="-259494" y="4145182"/>
            <a:ext cx="6986335" cy="2985433"/>
          </a:xfrm>
          <a:prstGeom prst="rect">
            <a:avLst/>
          </a:prstGeom>
          <a:noFill/>
        </p:spPr>
        <p:txBody>
          <a:bodyPr wrap="square">
            <a:spAutoFit/>
          </a:bodyPr>
          <a:lstStyle/>
          <a:p>
            <a:pPr marL="800100" lvl="1" indent="-342900">
              <a:buFont typeface="Arial" panose="020B0604020202020204" pitchFamily="34" charset="0"/>
              <a:buChar char="•"/>
            </a:pPr>
            <a:r>
              <a:rPr lang="en-US" sz="2100" dirty="0">
                <a:solidFill>
                  <a:srgbClr val="0C234B"/>
                </a:solidFill>
                <a:latin typeface="Calibri" panose="020F0502020204030204" pitchFamily="34" charset="0"/>
                <a:cs typeface="Calibri" panose="020F0502020204030204" pitchFamily="34" charset="0"/>
              </a:rPr>
              <a:t>Multiple country and state guidelines and regulations </a:t>
            </a:r>
          </a:p>
          <a:p>
            <a:pPr marL="1200150" lvl="2" indent="-285750">
              <a:buFont typeface="Arial" panose="020B0604020202020204" pitchFamily="34" charset="0"/>
              <a:buChar char="•"/>
            </a:pPr>
            <a:r>
              <a:rPr lang="en-US" sz="2100" dirty="0">
                <a:solidFill>
                  <a:srgbClr val="0C234B"/>
                </a:solidFill>
                <a:latin typeface="Calibri" panose="020F0502020204030204" pitchFamily="34" charset="0"/>
                <a:cs typeface="Calibri" panose="020F0502020204030204" pitchFamily="34" charset="0"/>
              </a:rPr>
              <a:t>Treated wastewater, or treated effluent, can contain beneficial nutrients as well as harmful ones </a:t>
            </a:r>
          </a:p>
          <a:p>
            <a:pPr lvl="2"/>
            <a:endParaRPr lang="en-US" sz="2100" dirty="0">
              <a:solidFill>
                <a:srgbClr val="0C234B"/>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100" dirty="0">
                <a:solidFill>
                  <a:srgbClr val="0C234B"/>
                </a:solidFill>
                <a:latin typeface="Calibri" panose="020F0502020204030204" pitchFamily="34" charset="0"/>
                <a:cs typeface="Calibri" panose="020F0502020204030204" pitchFamily="34" charset="0"/>
              </a:rPr>
              <a:t>Agriculture is the world’s largest consumer of freshwater</a:t>
            </a:r>
          </a:p>
          <a:p>
            <a:pPr marL="1200150" lvl="2" indent="-285750">
              <a:buFont typeface="Arial" panose="020B0604020202020204" pitchFamily="34" charset="0"/>
              <a:buChar char="•"/>
            </a:pPr>
            <a:r>
              <a:rPr lang="en-US" sz="2100" dirty="0">
                <a:solidFill>
                  <a:srgbClr val="0C234B"/>
                </a:solidFill>
                <a:latin typeface="Calibri" panose="020F0502020204030204" pitchFamily="34" charset="0"/>
                <a:cs typeface="Calibri" panose="020F0502020204030204" pitchFamily="34" charset="0"/>
              </a:rPr>
              <a:t>Can utilize nutrients in the water </a:t>
            </a:r>
          </a:p>
          <a:p>
            <a:pPr marL="1200150" lvl="2" indent="-285750">
              <a:buFont typeface="Arial" panose="020B0604020202020204" pitchFamily="34" charset="0"/>
              <a:buChar char="•"/>
            </a:pPr>
            <a:r>
              <a:rPr lang="en-US" sz="2100" dirty="0">
                <a:solidFill>
                  <a:srgbClr val="0C234B"/>
                </a:solidFill>
                <a:latin typeface="Calibri" panose="020F0502020204030204" pitchFamily="34" charset="0"/>
                <a:cs typeface="Calibri" panose="020F0502020204030204" pitchFamily="34" charset="0"/>
              </a:rPr>
              <a:t>Different crops have varying tolerances to nutrients</a:t>
            </a:r>
          </a:p>
          <a:p>
            <a:pPr lvl="2"/>
            <a:endParaRPr lang="en-US" sz="2000" dirty="0">
              <a:solidFill>
                <a:srgbClr val="0C234B"/>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E0CE003-674D-2372-D9A3-CB76B466D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947" y="3466058"/>
            <a:ext cx="2676653" cy="3121196"/>
          </a:xfrm>
          <a:prstGeom prst="rect">
            <a:avLst/>
          </a:prstGeom>
        </p:spPr>
      </p:pic>
      <p:pic>
        <p:nvPicPr>
          <p:cNvPr id="12" name="Picture 11" descr="Text&#10;&#10;Description automatically generated">
            <a:extLst>
              <a:ext uri="{FF2B5EF4-FFF2-40B4-BE49-F238E27FC236}">
                <a16:creationId xmlns:a16="http://schemas.microsoft.com/office/drawing/2014/main" id="{C5D15F43-652F-6067-F81A-0FF77610D96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726841" y="1220101"/>
            <a:ext cx="4724400" cy="1981200"/>
          </a:xfrm>
          <a:prstGeom prst="rect">
            <a:avLst/>
          </a:prstGeom>
        </p:spPr>
      </p:pic>
      <p:sp>
        <p:nvSpPr>
          <p:cNvPr id="4" name="TextBox 3">
            <a:extLst>
              <a:ext uri="{FF2B5EF4-FFF2-40B4-BE49-F238E27FC236}">
                <a16:creationId xmlns:a16="http://schemas.microsoft.com/office/drawing/2014/main" id="{EDCC1C07-F3CC-8A2F-0F80-8E85EB202C08}"/>
              </a:ext>
            </a:extLst>
          </p:cNvPr>
          <p:cNvSpPr txBox="1"/>
          <p:nvPr/>
        </p:nvSpPr>
        <p:spPr>
          <a:xfrm>
            <a:off x="7871084" y="6542678"/>
            <a:ext cx="3886200" cy="230832"/>
          </a:xfrm>
          <a:prstGeom prst="rect">
            <a:avLst/>
          </a:prstGeom>
          <a:noFill/>
        </p:spPr>
        <p:txBody>
          <a:bodyPr wrap="square" rtlCol="0">
            <a:spAutoFit/>
          </a:bodyPr>
          <a:lstStyle/>
          <a:p>
            <a:r>
              <a:rPr lang="en-US" sz="500" dirty="0"/>
              <a:t>https://</a:t>
            </a:r>
            <a:r>
              <a:rPr lang="en-US" sz="500" dirty="0" err="1"/>
              <a:t>www.raconteur.net</a:t>
            </a:r>
            <a:r>
              <a:rPr lang="en-US" sz="500" dirty="0"/>
              <a:t>/worldwide-water-crisis-is-looming</a:t>
            </a:r>
            <a:r>
              <a:rPr lang="en-US" sz="900" dirty="0"/>
              <a:t>/</a:t>
            </a:r>
          </a:p>
        </p:txBody>
      </p:sp>
      <p:sp>
        <p:nvSpPr>
          <p:cNvPr id="6" name="TextBox 5">
            <a:extLst>
              <a:ext uri="{FF2B5EF4-FFF2-40B4-BE49-F238E27FC236}">
                <a16:creationId xmlns:a16="http://schemas.microsoft.com/office/drawing/2014/main" id="{2FA6A456-A2D0-43EF-8A2B-BEB104650DF3}"/>
              </a:ext>
            </a:extLst>
          </p:cNvPr>
          <p:cNvSpPr txBox="1"/>
          <p:nvPr/>
        </p:nvSpPr>
        <p:spPr>
          <a:xfrm>
            <a:off x="6290881" y="3082839"/>
            <a:ext cx="5466403" cy="169277"/>
          </a:xfrm>
          <a:prstGeom prst="rect">
            <a:avLst/>
          </a:prstGeom>
          <a:noFill/>
        </p:spPr>
        <p:txBody>
          <a:bodyPr wrap="square" rtlCol="0">
            <a:spAutoFit/>
          </a:bodyPr>
          <a:lstStyle/>
          <a:p>
            <a:pPr algn="ctr"/>
            <a:r>
              <a:rPr lang="en-US" sz="500" dirty="0"/>
              <a:t>https://</a:t>
            </a:r>
            <a:r>
              <a:rPr lang="en-US" sz="500" dirty="0" err="1"/>
              <a:t>www.nytimes.com</a:t>
            </a:r>
            <a:r>
              <a:rPr lang="en-US" sz="500" dirty="0"/>
              <a:t>/2021/08/16/climate/</a:t>
            </a:r>
            <a:r>
              <a:rPr lang="en-US" sz="500" dirty="0" err="1"/>
              <a:t>colorado</a:t>
            </a:r>
            <a:r>
              <a:rPr lang="en-US" sz="500" dirty="0"/>
              <a:t>-river-water-</a:t>
            </a:r>
            <a:r>
              <a:rPr lang="en-US" sz="500" dirty="0" err="1"/>
              <a:t>cuts.html</a:t>
            </a:r>
            <a:r>
              <a:rPr lang="en-US" sz="500" dirty="0"/>
              <a:t>#:~:text=With%20climate%20change%20and%20long,mostly%20will%20affect%20Arizona%20farmers.</a:t>
            </a:r>
          </a:p>
        </p:txBody>
      </p:sp>
      <p:sp>
        <p:nvSpPr>
          <p:cNvPr id="9" name="Slide Number Placeholder 8">
            <a:extLst>
              <a:ext uri="{FF2B5EF4-FFF2-40B4-BE49-F238E27FC236}">
                <a16:creationId xmlns:a16="http://schemas.microsoft.com/office/drawing/2014/main" id="{4BBE09DF-0780-9C50-D065-01602A180074}"/>
              </a:ext>
            </a:extLst>
          </p:cNvPr>
          <p:cNvSpPr>
            <a:spLocks noGrp="1"/>
          </p:cNvSpPr>
          <p:nvPr>
            <p:ph type="sldNum" sz="quarter" idx="12"/>
          </p:nvPr>
        </p:nvSpPr>
        <p:spPr/>
        <p:txBody>
          <a:bodyPr/>
          <a:lstStyle/>
          <a:p>
            <a:fld id="{433327A2-81B6-4119-8F20-91156AB2E87D}" type="slidenum">
              <a:rPr lang="en-US" smtClean="0"/>
              <a:t>2</a:t>
            </a:fld>
            <a:endParaRPr lang="en-US"/>
          </a:p>
        </p:txBody>
      </p:sp>
    </p:spTree>
    <p:extLst>
      <p:ext uri="{BB962C8B-B14F-4D97-AF65-F5344CB8AC3E}">
        <p14:creationId xmlns:p14="http://schemas.microsoft.com/office/powerpoint/2010/main" val="364726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68AA3E3-235D-FD86-DDAF-F59BB622A41D}"/>
              </a:ext>
            </a:extLst>
          </p:cNvPr>
          <p:cNvSpPr/>
          <p:nvPr/>
        </p:nvSpPr>
        <p:spPr>
          <a:xfrm>
            <a:off x="8072284" y="975008"/>
            <a:ext cx="4129536" cy="5892824"/>
          </a:xfrm>
          <a:prstGeom prst="rect">
            <a:avLst/>
          </a:prstGeom>
          <a:solidFill>
            <a:srgbClr val="AB0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819A1-8FFC-C99E-ADF7-1EEAD2E4929A}"/>
              </a:ext>
            </a:extLst>
          </p:cNvPr>
          <p:cNvSpPr>
            <a:spLocks noGrp="1"/>
          </p:cNvSpPr>
          <p:nvPr>
            <p:ph type="title"/>
          </p:nvPr>
        </p:nvSpPr>
        <p:spPr>
          <a:xfrm>
            <a:off x="0" y="56580"/>
            <a:ext cx="10515600" cy="931412"/>
          </a:xfrm>
        </p:spPr>
        <p:txBody>
          <a:bodyPr/>
          <a:lstStyle/>
          <a:p>
            <a:r>
              <a:rPr lang="en-US" dirty="0"/>
              <a:t>Project Objectives</a:t>
            </a:r>
          </a:p>
        </p:txBody>
      </p:sp>
      <p:sp>
        <p:nvSpPr>
          <p:cNvPr id="3" name="Content Placeholder 2">
            <a:extLst>
              <a:ext uri="{FF2B5EF4-FFF2-40B4-BE49-F238E27FC236}">
                <a16:creationId xmlns:a16="http://schemas.microsoft.com/office/drawing/2014/main" id="{F0E9F533-80F0-2A48-2BA9-BE1F1212D0D7}"/>
              </a:ext>
            </a:extLst>
          </p:cNvPr>
          <p:cNvSpPr>
            <a:spLocks noGrp="1"/>
          </p:cNvSpPr>
          <p:nvPr>
            <p:ph idx="1"/>
          </p:nvPr>
        </p:nvSpPr>
        <p:spPr>
          <a:xfrm>
            <a:off x="8263188" y="1484431"/>
            <a:ext cx="3771496" cy="4351338"/>
          </a:xfrm>
        </p:spPr>
        <p:txBody>
          <a:bodyPr>
            <a:normAutofit lnSpcReduction="10000"/>
          </a:bodyPr>
          <a:lstStyle/>
          <a:p>
            <a:pPr marL="0" indent="0" algn="ctr">
              <a:buNone/>
            </a:pPr>
            <a:r>
              <a:rPr lang="en-US" sz="2800" b="1" dirty="0">
                <a:solidFill>
                  <a:schemeClr val="bg1"/>
                </a:solidFill>
                <a:latin typeface="Calibri" panose="020F0502020204030204" pitchFamily="34" charset="0"/>
                <a:cs typeface="Calibri" panose="020F0502020204030204" pitchFamily="34" charset="0"/>
              </a:rPr>
              <a:t>Objectives</a:t>
            </a:r>
          </a:p>
          <a:p>
            <a:pPr marL="0" indent="0">
              <a:buNone/>
            </a:pPr>
            <a:endParaRPr lang="en-US" sz="1400" b="1" dirty="0">
              <a:solidFill>
                <a:schemeClr val="bg1"/>
              </a:solidFill>
              <a:latin typeface="Calibri" panose="020F0502020204030204" pitchFamily="34" charset="0"/>
              <a:cs typeface="Calibri" panose="020F0502020204030204" pitchFamily="34" charset="0"/>
            </a:endParaRPr>
          </a:p>
          <a:p>
            <a:pPr marL="571500" indent="-571500">
              <a:buFont typeface="Wingdings" panose="05000000000000000000" pitchFamily="2" charset="2"/>
              <a:buChar char="q"/>
            </a:pPr>
            <a:r>
              <a:rPr lang="en-US" sz="2600" dirty="0">
                <a:solidFill>
                  <a:schemeClr val="bg1"/>
                </a:solidFill>
                <a:latin typeface="Calibri" panose="020F0502020204030204" pitchFamily="34" charset="0"/>
                <a:cs typeface="Calibri" panose="020F0502020204030204" pitchFamily="34" charset="0"/>
              </a:rPr>
              <a:t>Analyze water quality pre and post membrane treatment </a:t>
            </a:r>
          </a:p>
          <a:p>
            <a:pPr marL="571500" indent="-571500">
              <a:buFont typeface="Wingdings" panose="05000000000000000000" pitchFamily="2" charset="2"/>
              <a:buChar char="q"/>
            </a:pPr>
            <a:r>
              <a:rPr lang="en-US" sz="2600" dirty="0">
                <a:solidFill>
                  <a:schemeClr val="bg1"/>
                </a:solidFill>
                <a:latin typeface="Calibri" panose="020F0502020204030204" pitchFamily="34" charset="0"/>
                <a:cs typeface="Calibri" panose="020F0502020204030204" pitchFamily="34" charset="0"/>
              </a:rPr>
              <a:t>Collect worldwide federal and state guidelines </a:t>
            </a:r>
          </a:p>
          <a:p>
            <a:pPr marL="571500" indent="-571500">
              <a:buFont typeface="Wingdings" panose="05000000000000000000" pitchFamily="2" charset="2"/>
              <a:buChar char="q"/>
            </a:pPr>
            <a:r>
              <a:rPr lang="en-US" sz="2600" dirty="0">
                <a:solidFill>
                  <a:schemeClr val="bg1"/>
                </a:solidFill>
                <a:latin typeface="Calibri" panose="020F0502020204030204" pitchFamily="34" charset="0"/>
                <a:cs typeface="Calibri" panose="020F0502020204030204" pitchFamily="34" charset="0"/>
              </a:rPr>
              <a:t>Develop a solution framework to assist decisions for treated wastewater quality </a:t>
            </a:r>
          </a:p>
        </p:txBody>
      </p:sp>
      <p:sp>
        <p:nvSpPr>
          <p:cNvPr id="9" name="Rectangle 8">
            <a:extLst>
              <a:ext uri="{FF2B5EF4-FFF2-40B4-BE49-F238E27FC236}">
                <a16:creationId xmlns:a16="http://schemas.microsoft.com/office/drawing/2014/main" id="{ADA72827-8EA3-E26E-455C-C2BB21260964}"/>
              </a:ext>
            </a:extLst>
          </p:cNvPr>
          <p:cNvSpPr/>
          <p:nvPr/>
        </p:nvSpPr>
        <p:spPr>
          <a:xfrm>
            <a:off x="5229144" y="3032887"/>
            <a:ext cx="1132326" cy="1756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C60B0E-4260-22F9-96E2-A34BEC24D435}"/>
              </a:ext>
            </a:extLst>
          </p:cNvPr>
          <p:cNvSpPr/>
          <p:nvPr/>
        </p:nvSpPr>
        <p:spPr>
          <a:xfrm>
            <a:off x="667801" y="3835834"/>
            <a:ext cx="1986909" cy="140650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8E2FF33-7629-DB85-B534-CBC406057AC5}"/>
              </a:ext>
            </a:extLst>
          </p:cNvPr>
          <p:cNvCxnSpPr/>
          <p:nvPr/>
        </p:nvCxnSpPr>
        <p:spPr>
          <a:xfrm flipV="1">
            <a:off x="3431458" y="2477310"/>
            <a:ext cx="0" cy="7540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03C086-A032-7826-E2BC-B2BDB489AA3A}"/>
              </a:ext>
            </a:extLst>
          </p:cNvPr>
          <p:cNvCxnSpPr/>
          <p:nvPr/>
        </p:nvCxnSpPr>
        <p:spPr>
          <a:xfrm flipV="1">
            <a:off x="4458929" y="2477310"/>
            <a:ext cx="0" cy="75400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B1A9FF-1B68-98E9-2987-32F0186ACE04}"/>
              </a:ext>
            </a:extLst>
          </p:cNvPr>
          <p:cNvCxnSpPr>
            <a:cxnSpLocks/>
          </p:cNvCxnSpPr>
          <p:nvPr/>
        </p:nvCxnSpPr>
        <p:spPr>
          <a:xfrm flipH="1">
            <a:off x="3431458" y="2477310"/>
            <a:ext cx="10274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DFAD91-6DE5-C707-70E0-74EBB7438C24}"/>
              </a:ext>
            </a:extLst>
          </p:cNvPr>
          <p:cNvCxnSpPr>
            <a:cxnSpLocks/>
          </p:cNvCxnSpPr>
          <p:nvPr/>
        </p:nvCxnSpPr>
        <p:spPr>
          <a:xfrm>
            <a:off x="8062452" y="965176"/>
            <a:ext cx="0" cy="5892824"/>
          </a:xfrm>
          <a:prstGeom prst="line">
            <a:avLst/>
          </a:prstGeom>
          <a:ln w="38100">
            <a:solidFill>
              <a:srgbClr val="0C234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041B98-FA64-27AE-1E61-9940CDF631E4}"/>
              </a:ext>
            </a:extLst>
          </p:cNvPr>
          <p:cNvCxnSpPr>
            <a:cxnSpLocks/>
          </p:cNvCxnSpPr>
          <p:nvPr/>
        </p:nvCxnSpPr>
        <p:spPr>
          <a:xfrm flipV="1">
            <a:off x="19664" y="953729"/>
            <a:ext cx="12172335" cy="21279"/>
          </a:xfrm>
          <a:prstGeom prst="line">
            <a:avLst/>
          </a:prstGeom>
          <a:ln w="38100">
            <a:solidFill>
              <a:srgbClr val="0C234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11822DC-C120-27A3-32A0-7861E10F2815}"/>
              </a:ext>
            </a:extLst>
          </p:cNvPr>
          <p:cNvCxnSpPr>
            <a:cxnSpLocks/>
          </p:cNvCxnSpPr>
          <p:nvPr/>
        </p:nvCxnSpPr>
        <p:spPr>
          <a:xfrm flipV="1">
            <a:off x="-50745" y="949826"/>
            <a:ext cx="12172335" cy="21279"/>
          </a:xfrm>
          <a:prstGeom prst="line">
            <a:avLst/>
          </a:prstGeom>
          <a:ln w="38100">
            <a:solidFill>
              <a:srgbClr val="0C234B"/>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09B8E463-C036-C9A6-B0B2-9EF4B71B801F}"/>
              </a:ext>
            </a:extLst>
          </p:cNvPr>
          <p:cNvSpPr txBox="1">
            <a:spLocks/>
          </p:cNvSpPr>
          <p:nvPr/>
        </p:nvSpPr>
        <p:spPr>
          <a:xfrm>
            <a:off x="8263188" y="2195897"/>
            <a:ext cx="458025" cy="5038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i="0" dirty="0">
                <a:solidFill>
                  <a:schemeClr val="bg1"/>
                </a:solidFill>
                <a:effectLst/>
                <a:latin typeface="Google Sans"/>
              </a:rPr>
              <a:t>✓</a:t>
            </a:r>
            <a:endParaRPr lang="en-US" sz="4400" b="1" dirty="0">
              <a:solidFill>
                <a:schemeClr val="bg1"/>
              </a:solidFill>
            </a:endParaRPr>
          </a:p>
        </p:txBody>
      </p:sp>
      <p:sp>
        <p:nvSpPr>
          <p:cNvPr id="33" name="Content Placeholder 2">
            <a:extLst>
              <a:ext uri="{FF2B5EF4-FFF2-40B4-BE49-F238E27FC236}">
                <a16:creationId xmlns:a16="http://schemas.microsoft.com/office/drawing/2014/main" id="{E66C3B10-21C1-9686-B980-235A999DD87F}"/>
              </a:ext>
            </a:extLst>
          </p:cNvPr>
          <p:cNvSpPr txBox="1">
            <a:spLocks/>
          </p:cNvSpPr>
          <p:nvPr/>
        </p:nvSpPr>
        <p:spPr>
          <a:xfrm>
            <a:off x="8263188" y="3282184"/>
            <a:ext cx="458025" cy="5038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i="0" dirty="0">
                <a:solidFill>
                  <a:schemeClr val="bg1"/>
                </a:solidFill>
                <a:effectLst/>
                <a:latin typeface="Google Sans"/>
              </a:rPr>
              <a:t>✓</a:t>
            </a:r>
            <a:endParaRPr lang="en-US" sz="4400" b="1" dirty="0">
              <a:solidFill>
                <a:schemeClr val="bg1"/>
              </a:solidFill>
            </a:endParaRPr>
          </a:p>
        </p:txBody>
      </p:sp>
      <p:pic>
        <p:nvPicPr>
          <p:cNvPr id="6" name="Picture 5" descr="Diagram&#10;&#10;Description automatically generated">
            <a:extLst>
              <a:ext uri="{FF2B5EF4-FFF2-40B4-BE49-F238E27FC236}">
                <a16:creationId xmlns:a16="http://schemas.microsoft.com/office/drawing/2014/main" id="{85D6EF53-5744-7260-85A7-2F58DC279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26" y="1138404"/>
            <a:ext cx="7772400" cy="4581192"/>
          </a:xfrm>
          <a:prstGeom prst="rect">
            <a:avLst/>
          </a:prstGeom>
        </p:spPr>
      </p:pic>
      <p:sp>
        <p:nvSpPr>
          <p:cNvPr id="5" name="Slide Number Placeholder 4">
            <a:extLst>
              <a:ext uri="{FF2B5EF4-FFF2-40B4-BE49-F238E27FC236}">
                <a16:creationId xmlns:a16="http://schemas.microsoft.com/office/drawing/2014/main" id="{CB66F57F-D9C9-0B89-DF00-B7891C948541}"/>
              </a:ext>
            </a:extLst>
          </p:cNvPr>
          <p:cNvSpPr>
            <a:spLocks noGrp="1"/>
          </p:cNvSpPr>
          <p:nvPr>
            <p:ph type="sldNum" sz="quarter" idx="12"/>
          </p:nvPr>
        </p:nvSpPr>
        <p:spPr/>
        <p:txBody>
          <a:bodyPr/>
          <a:lstStyle/>
          <a:p>
            <a:fld id="{433327A2-81B6-4119-8F20-91156AB2E87D}" type="slidenum">
              <a:rPr lang="en-US" smtClean="0"/>
              <a:t>3</a:t>
            </a:fld>
            <a:endParaRPr lang="en-US"/>
          </a:p>
        </p:txBody>
      </p:sp>
    </p:spTree>
    <p:extLst>
      <p:ext uri="{BB962C8B-B14F-4D97-AF65-F5344CB8AC3E}">
        <p14:creationId xmlns:p14="http://schemas.microsoft.com/office/powerpoint/2010/main" val="156006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EBC4-70D3-891A-3BA4-749B75EF692B}"/>
              </a:ext>
            </a:extLst>
          </p:cNvPr>
          <p:cNvSpPr>
            <a:spLocks noGrp="1"/>
          </p:cNvSpPr>
          <p:nvPr>
            <p:ph type="title"/>
          </p:nvPr>
        </p:nvSpPr>
        <p:spPr>
          <a:xfrm>
            <a:off x="0" y="0"/>
            <a:ext cx="10515600" cy="931412"/>
          </a:xfrm>
        </p:spPr>
        <p:txBody>
          <a:bodyPr/>
          <a:lstStyle/>
          <a:p>
            <a:r>
              <a:rPr lang="en-US" dirty="0"/>
              <a:t>Water Quality and Treatment Analysis </a:t>
            </a:r>
          </a:p>
        </p:txBody>
      </p:sp>
      <p:sp>
        <p:nvSpPr>
          <p:cNvPr id="5" name="TextBox 4">
            <a:extLst>
              <a:ext uri="{FF2B5EF4-FFF2-40B4-BE49-F238E27FC236}">
                <a16:creationId xmlns:a16="http://schemas.microsoft.com/office/drawing/2014/main" id="{9848639A-4597-6805-D5C6-9688BD37CBEE}"/>
              </a:ext>
            </a:extLst>
          </p:cNvPr>
          <p:cNvSpPr txBox="1"/>
          <p:nvPr/>
        </p:nvSpPr>
        <p:spPr>
          <a:xfrm>
            <a:off x="374754" y="1314072"/>
            <a:ext cx="6564889" cy="5093702"/>
          </a:xfrm>
          <a:prstGeom prst="rect">
            <a:avLst/>
          </a:prstGeom>
          <a:noFill/>
        </p:spPr>
        <p:txBody>
          <a:bodyPr wrap="square" rtlCol="0">
            <a:spAutoFit/>
          </a:bodyPr>
          <a:lstStyle/>
          <a:p>
            <a:pPr marL="285750" indent="-285750">
              <a:buFont typeface="Arial" panose="020B0604020202020204" pitchFamily="34" charset="0"/>
              <a:buChar char="•"/>
            </a:pPr>
            <a:r>
              <a:rPr lang="en-US" sz="2500" dirty="0">
                <a:solidFill>
                  <a:srgbClr val="0C234B"/>
                </a:solidFill>
                <a:latin typeface="Calibri" panose="020F0502020204030204" pitchFamily="34" charset="0"/>
                <a:cs typeface="Calibri" panose="020F0502020204030204" pitchFamily="34" charset="0"/>
              </a:rPr>
              <a:t>To investigate the efficiency of our microfiltration and nanofiltration technology, effluent samples from the Navajo Nation were treated with a bench scale in the lab</a:t>
            </a:r>
          </a:p>
          <a:p>
            <a:pPr marL="285750" indent="-285750">
              <a:buFont typeface="Arial" panose="020B0604020202020204" pitchFamily="34" charset="0"/>
              <a:buChar char="•"/>
            </a:pPr>
            <a:r>
              <a:rPr lang="en-US" sz="2500" dirty="0">
                <a:solidFill>
                  <a:srgbClr val="0C234B"/>
                </a:solidFill>
                <a:latin typeface="Calibri" panose="020F0502020204030204" pitchFamily="34" charset="0"/>
                <a:cs typeface="Calibri" panose="020F0502020204030204" pitchFamily="34" charset="0"/>
              </a:rPr>
              <a:t>Analysis of pre- and post-treatment for samples </a:t>
            </a:r>
          </a:p>
          <a:p>
            <a:pPr marL="742950" lvl="1" indent="-285750">
              <a:buFont typeface="Arial" panose="020B0604020202020204" pitchFamily="34" charset="0"/>
              <a:buChar char="•"/>
            </a:pPr>
            <a:r>
              <a:rPr lang="en-US" sz="2500" dirty="0">
                <a:solidFill>
                  <a:srgbClr val="0C234B"/>
                </a:solidFill>
                <a:latin typeface="Calibri" panose="020F0502020204030204" pitchFamily="34" charset="0"/>
                <a:cs typeface="Calibri" panose="020F0502020204030204" pitchFamily="34" charset="0"/>
              </a:rPr>
              <a:t>Used ion chromatography (IC) to test for 12 inorganics,  inductively coupled plasma mass spectrometry (IC- PMS) for 20 metals, and liquid chromatography-mass spectrometry (LC-MS) for 38 contaminants of emerging concern (CECs) </a:t>
            </a:r>
          </a:p>
          <a:p>
            <a:pPr marL="742950" lvl="1" indent="-285750">
              <a:buFont typeface="Arial" panose="020B0604020202020204" pitchFamily="34" charset="0"/>
              <a:buChar char="•"/>
            </a:pPr>
            <a:r>
              <a:rPr lang="en-US" sz="2500" dirty="0">
                <a:solidFill>
                  <a:srgbClr val="0C234B"/>
                </a:solidFill>
                <a:latin typeface="Calibri" panose="020F0502020204030204" pitchFamily="34" charset="0"/>
                <a:cs typeface="Calibri" panose="020F0502020204030204" pitchFamily="34" charset="0"/>
              </a:rPr>
              <a:t>Tested for 72 constituents in total </a:t>
            </a:r>
          </a:p>
        </p:txBody>
      </p:sp>
      <p:pic>
        <p:nvPicPr>
          <p:cNvPr id="6" name="Picture 5" descr="A picture containing wall, indoor, appliance&#10;&#10;Description automatically generated">
            <a:extLst>
              <a:ext uri="{FF2B5EF4-FFF2-40B4-BE49-F238E27FC236}">
                <a16:creationId xmlns:a16="http://schemas.microsoft.com/office/drawing/2014/main" id="{BF066AF6-D42F-A6C6-6151-6312A08E89E7}"/>
              </a:ext>
            </a:extLst>
          </p:cNvPr>
          <p:cNvPicPr>
            <a:picLocks noChangeAspect="1"/>
          </p:cNvPicPr>
          <p:nvPr/>
        </p:nvPicPr>
        <p:blipFill rotWithShape="1">
          <a:blip r:embed="rId3">
            <a:extLst>
              <a:ext uri="{28A0092B-C50C-407E-A947-70E740481C1C}">
                <a14:useLocalDpi xmlns:a14="http://schemas.microsoft.com/office/drawing/2010/main" val="0"/>
              </a:ext>
            </a:extLst>
          </a:blip>
          <a:srcRect t="17687"/>
          <a:stretch/>
        </p:blipFill>
        <p:spPr>
          <a:xfrm flipH="1">
            <a:off x="7399020" y="1314072"/>
            <a:ext cx="3535680" cy="2182752"/>
          </a:xfrm>
          <a:prstGeom prst="rect">
            <a:avLst/>
          </a:prstGeom>
        </p:spPr>
      </p:pic>
      <p:pic>
        <p:nvPicPr>
          <p:cNvPr id="8" name="Picture 7" descr="A picture containing indoor, floor&#10;&#10;Description automatically generated">
            <a:extLst>
              <a:ext uri="{FF2B5EF4-FFF2-40B4-BE49-F238E27FC236}">
                <a16:creationId xmlns:a16="http://schemas.microsoft.com/office/drawing/2014/main" id="{63FAFD3E-DF24-5354-4216-15726DA6CA5E}"/>
              </a:ext>
            </a:extLst>
          </p:cNvPr>
          <p:cNvPicPr>
            <a:picLocks noChangeAspect="1"/>
          </p:cNvPicPr>
          <p:nvPr/>
        </p:nvPicPr>
        <p:blipFill rotWithShape="1">
          <a:blip r:embed="rId4">
            <a:extLst>
              <a:ext uri="{28A0092B-C50C-407E-A947-70E740481C1C}">
                <a14:useLocalDpi xmlns:a14="http://schemas.microsoft.com/office/drawing/2010/main" val="0"/>
              </a:ext>
            </a:extLst>
          </a:blip>
          <a:srcRect t="914"/>
          <a:stretch/>
        </p:blipFill>
        <p:spPr>
          <a:xfrm>
            <a:off x="7399020" y="3760895"/>
            <a:ext cx="3573780" cy="2655843"/>
          </a:xfrm>
          <a:prstGeom prst="rect">
            <a:avLst/>
          </a:prstGeom>
        </p:spPr>
      </p:pic>
      <p:sp>
        <p:nvSpPr>
          <p:cNvPr id="4" name="Slide Number Placeholder 3">
            <a:extLst>
              <a:ext uri="{FF2B5EF4-FFF2-40B4-BE49-F238E27FC236}">
                <a16:creationId xmlns:a16="http://schemas.microsoft.com/office/drawing/2014/main" id="{7F732F7E-F9CF-1168-22CC-89243802494D}"/>
              </a:ext>
            </a:extLst>
          </p:cNvPr>
          <p:cNvSpPr>
            <a:spLocks noGrp="1"/>
          </p:cNvSpPr>
          <p:nvPr>
            <p:ph type="sldNum" sz="quarter" idx="12"/>
          </p:nvPr>
        </p:nvSpPr>
        <p:spPr/>
        <p:txBody>
          <a:bodyPr/>
          <a:lstStyle/>
          <a:p>
            <a:fld id="{433327A2-81B6-4119-8F20-91156AB2E87D}" type="slidenum">
              <a:rPr lang="en-US" smtClean="0"/>
              <a:t>4</a:t>
            </a:fld>
            <a:endParaRPr lang="en-US"/>
          </a:p>
        </p:txBody>
      </p:sp>
    </p:spTree>
    <p:extLst>
      <p:ext uri="{BB962C8B-B14F-4D97-AF65-F5344CB8AC3E}">
        <p14:creationId xmlns:p14="http://schemas.microsoft.com/office/powerpoint/2010/main" val="16313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1EDD-2600-F253-469D-6F05CD7459EC}"/>
              </a:ext>
            </a:extLst>
          </p:cNvPr>
          <p:cNvSpPr>
            <a:spLocks noGrp="1"/>
          </p:cNvSpPr>
          <p:nvPr>
            <p:ph type="title"/>
          </p:nvPr>
        </p:nvSpPr>
        <p:spPr>
          <a:xfrm>
            <a:off x="0" y="0"/>
            <a:ext cx="11290852" cy="988718"/>
          </a:xfrm>
        </p:spPr>
        <p:txBody>
          <a:bodyPr>
            <a:noAutofit/>
          </a:bodyPr>
          <a:lstStyle/>
          <a:p>
            <a:r>
              <a:rPr lang="en-US" sz="3600" dirty="0"/>
              <a:t>Literature Review for Water Usage Regulations and Guidelines </a:t>
            </a:r>
          </a:p>
        </p:txBody>
      </p:sp>
      <p:sp>
        <p:nvSpPr>
          <p:cNvPr id="3" name="Content Placeholder 2">
            <a:extLst>
              <a:ext uri="{FF2B5EF4-FFF2-40B4-BE49-F238E27FC236}">
                <a16:creationId xmlns:a16="http://schemas.microsoft.com/office/drawing/2014/main" id="{0ECBA942-4557-FAE3-80CD-8E230A1B2D35}"/>
              </a:ext>
            </a:extLst>
          </p:cNvPr>
          <p:cNvSpPr>
            <a:spLocks noGrp="1"/>
          </p:cNvSpPr>
          <p:nvPr>
            <p:ph idx="1"/>
          </p:nvPr>
        </p:nvSpPr>
        <p:spPr>
          <a:xfrm>
            <a:off x="387626" y="1319678"/>
            <a:ext cx="10515600" cy="5179975"/>
          </a:xfrm>
        </p:spPr>
        <p:txBody>
          <a:bodyPr>
            <a:normAutofit/>
          </a:bodyPr>
          <a:lstStyle/>
          <a:p>
            <a:pPr>
              <a:lnSpc>
                <a:spcPct val="100000"/>
              </a:lnSpc>
            </a:pPr>
            <a:r>
              <a:rPr lang="en-US" sz="3000" dirty="0"/>
              <a:t>Critical literature review </a:t>
            </a:r>
          </a:p>
          <a:p>
            <a:pPr>
              <a:lnSpc>
                <a:spcPct val="100000"/>
              </a:lnSpc>
            </a:pPr>
            <a:r>
              <a:rPr lang="en-US" sz="3000" dirty="0"/>
              <a:t>Evaluated various regulations and guidelines worldwide</a:t>
            </a:r>
          </a:p>
          <a:p>
            <a:pPr>
              <a:lnSpc>
                <a:spcPct val="100000"/>
              </a:lnSpc>
            </a:pPr>
            <a:r>
              <a:rPr lang="en-US" sz="3000" dirty="0"/>
              <a:t>Helped create a comprehensive and efficient feasibility framework</a:t>
            </a:r>
          </a:p>
          <a:p>
            <a:pPr lvl="1">
              <a:lnSpc>
                <a:spcPct val="100000"/>
              </a:lnSpc>
            </a:pPr>
            <a:r>
              <a:rPr lang="en-US" sz="2600" dirty="0"/>
              <a:t>Each guideline or regulation only covered a fraction of the constituents</a:t>
            </a:r>
          </a:p>
          <a:p>
            <a:pPr lvl="2">
              <a:lnSpc>
                <a:spcPct val="100000"/>
              </a:lnSpc>
            </a:pPr>
            <a:r>
              <a:rPr lang="en-US" sz="2200" dirty="0"/>
              <a:t>Including wastewater reuse and multi-purpose water quality guidelines</a:t>
            </a:r>
          </a:p>
          <a:p>
            <a:pPr lvl="1">
              <a:lnSpc>
                <a:spcPct val="100000"/>
              </a:lnSpc>
            </a:pPr>
            <a:r>
              <a:rPr lang="en-US" sz="2600" dirty="0"/>
              <a:t>Researched reasoning behind the established value</a:t>
            </a:r>
          </a:p>
          <a:p>
            <a:pPr lvl="2">
              <a:lnSpc>
                <a:spcPct val="100000"/>
              </a:lnSpc>
            </a:pPr>
            <a:r>
              <a:rPr lang="en-US" sz="2200" dirty="0"/>
              <a:t>For agriculture, guidelines vary based on many factors </a:t>
            </a:r>
          </a:p>
          <a:p>
            <a:pPr lvl="2">
              <a:lnSpc>
                <a:spcPct val="100000"/>
              </a:lnSpc>
            </a:pPr>
            <a:r>
              <a:rPr lang="en-US" sz="2200" dirty="0"/>
              <a:t>Ensures maximum water conservation and efficiency </a:t>
            </a:r>
          </a:p>
          <a:p>
            <a:pPr marL="457200" lvl="1" indent="0">
              <a:buNone/>
            </a:pPr>
            <a:endParaRPr lang="en-US" dirty="0"/>
          </a:p>
          <a:p>
            <a:pPr lvl="1"/>
            <a:endParaRPr lang="en-US" dirty="0"/>
          </a:p>
        </p:txBody>
      </p:sp>
      <p:sp>
        <p:nvSpPr>
          <p:cNvPr id="5" name="Slide Number Placeholder 4">
            <a:extLst>
              <a:ext uri="{FF2B5EF4-FFF2-40B4-BE49-F238E27FC236}">
                <a16:creationId xmlns:a16="http://schemas.microsoft.com/office/drawing/2014/main" id="{BD4F1304-2E2D-FE9A-A49E-851E6F1F734D}"/>
              </a:ext>
            </a:extLst>
          </p:cNvPr>
          <p:cNvSpPr>
            <a:spLocks noGrp="1"/>
          </p:cNvSpPr>
          <p:nvPr>
            <p:ph type="sldNum" sz="quarter" idx="12"/>
          </p:nvPr>
        </p:nvSpPr>
        <p:spPr/>
        <p:txBody>
          <a:bodyPr/>
          <a:lstStyle/>
          <a:p>
            <a:fld id="{433327A2-81B6-4119-8F20-91156AB2E87D}" type="slidenum">
              <a:rPr lang="en-US" smtClean="0"/>
              <a:t>5</a:t>
            </a:fld>
            <a:endParaRPr lang="en-US"/>
          </a:p>
        </p:txBody>
      </p:sp>
    </p:spTree>
    <p:extLst>
      <p:ext uri="{BB962C8B-B14F-4D97-AF65-F5344CB8AC3E}">
        <p14:creationId xmlns:p14="http://schemas.microsoft.com/office/powerpoint/2010/main" val="139069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EBC4-70D3-891A-3BA4-749B75EF692B}"/>
              </a:ext>
            </a:extLst>
          </p:cNvPr>
          <p:cNvSpPr>
            <a:spLocks noGrp="1"/>
          </p:cNvSpPr>
          <p:nvPr>
            <p:ph type="title"/>
          </p:nvPr>
        </p:nvSpPr>
        <p:spPr>
          <a:xfrm>
            <a:off x="0" y="74140"/>
            <a:ext cx="10515600" cy="931412"/>
          </a:xfrm>
        </p:spPr>
        <p:txBody>
          <a:bodyPr>
            <a:noAutofit/>
          </a:bodyPr>
          <a:lstStyle/>
          <a:p>
            <a:r>
              <a:rPr lang="en-US" sz="3600" dirty="0"/>
              <a:t>Literature Review for Water Usage Regulations and Guidelines </a:t>
            </a:r>
          </a:p>
        </p:txBody>
      </p:sp>
      <p:pic>
        <p:nvPicPr>
          <p:cNvPr id="4" name="Picture 3" descr="Schematic&#10;&#10;Description automatically generated with medium confidence">
            <a:extLst>
              <a:ext uri="{FF2B5EF4-FFF2-40B4-BE49-F238E27FC236}">
                <a16:creationId xmlns:a16="http://schemas.microsoft.com/office/drawing/2014/main" id="{A770F924-3D79-AF97-E4C4-BCE076E77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1307353"/>
            <a:ext cx="7670800" cy="5283200"/>
          </a:xfrm>
          <a:prstGeom prst="rect">
            <a:avLst/>
          </a:prstGeom>
        </p:spPr>
      </p:pic>
      <p:sp>
        <p:nvSpPr>
          <p:cNvPr id="5" name="Slide Number Placeholder 4">
            <a:extLst>
              <a:ext uri="{FF2B5EF4-FFF2-40B4-BE49-F238E27FC236}">
                <a16:creationId xmlns:a16="http://schemas.microsoft.com/office/drawing/2014/main" id="{2FFA681D-50D1-901F-4C68-768FD3CB1D10}"/>
              </a:ext>
            </a:extLst>
          </p:cNvPr>
          <p:cNvSpPr>
            <a:spLocks noGrp="1"/>
          </p:cNvSpPr>
          <p:nvPr>
            <p:ph type="sldNum" sz="quarter" idx="12"/>
          </p:nvPr>
        </p:nvSpPr>
        <p:spPr/>
        <p:txBody>
          <a:bodyPr/>
          <a:lstStyle/>
          <a:p>
            <a:fld id="{433327A2-81B6-4119-8F20-91156AB2E87D}" type="slidenum">
              <a:rPr lang="en-US" smtClean="0"/>
              <a:t>6</a:t>
            </a:fld>
            <a:endParaRPr lang="en-US"/>
          </a:p>
        </p:txBody>
      </p:sp>
    </p:spTree>
    <p:extLst>
      <p:ext uri="{BB962C8B-B14F-4D97-AF65-F5344CB8AC3E}">
        <p14:creationId xmlns:p14="http://schemas.microsoft.com/office/powerpoint/2010/main" val="42322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6930-6F25-3887-7747-75B4A88C44A8}"/>
              </a:ext>
            </a:extLst>
          </p:cNvPr>
          <p:cNvSpPr>
            <a:spLocks noGrp="1"/>
          </p:cNvSpPr>
          <p:nvPr>
            <p:ph type="title"/>
          </p:nvPr>
        </p:nvSpPr>
        <p:spPr>
          <a:xfrm>
            <a:off x="0" y="107091"/>
            <a:ext cx="10515600" cy="872966"/>
          </a:xfrm>
        </p:spPr>
        <p:txBody>
          <a:bodyPr>
            <a:noAutofit/>
          </a:bodyPr>
          <a:lstStyle/>
          <a:p>
            <a:r>
              <a:rPr lang="en-US" sz="3600" dirty="0"/>
              <a:t>Literature Review for Water Usage Regulations and Guidelines </a:t>
            </a:r>
          </a:p>
        </p:txBody>
      </p:sp>
      <p:pic>
        <p:nvPicPr>
          <p:cNvPr id="3" name="Picture 2" descr="Schematic&#10;&#10;Description automatically generated with medium confidence">
            <a:extLst>
              <a:ext uri="{FF2B5EF4-FFF2-40B4-BE49-F238E27FC236}">
                <a16:creationId xmlns:a16="http://schemas.microsoft.com/office/drawing/2014/main" id="{C5ABDC18-6198-6059-DA1B-1398334A5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435" y="1152832"/>
            <a:ext cx="7670800" cy="5283200"/>
          </a:xfrm>
          <a:prstGeom prst="rect">
            <a:avLst/>
          </a:prstGeom>
        </p:spPr>
      </p:pic>
      <p:sp>
        <p:nvSpPr>
          <p:cNvPr id="6" name="Rectangle 5">
            <a:extLst>
              <a:ext uri="{FF2B5EF4-FFF2-40B4-BE49-F238E27FC236}">
                <a16:creationId xmlns:a16="http://schemas.microsoft.com/office/drawing/2014/main" id="{2F019293-A46B-AA78-6F2B-3BDDA0DC3236}"/>
              </a:ext>
            </a:extLst>
          </p:cNvPr>
          <p:cNvSpPr/>
          <p:nvPr/>
        </p:nvSpPr>
        <p:spPr>
          <a:xfrm>
            <a:off x="7911548" y="1076632"/>
            <a:ext cx="728869" cy="5359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213F361-7C40-F4F2-C613-A198448B0561}"/>
              </a:ext>
            </a:extLst>
          </p:cNvPr>
          <p:cNvSpPr>
            <a:spLocks noGrp="1"/>
          </p:cNvSpPr>
          <p:nvPr>
            <p:ph type="sldNum" sz="quarter" idx="12"/>
          </p:nvPr>
        </p:nvSpPr>
        <p:spPr/>
        <p:txBody>
          <a:bodyPr/>
          <a:lstStyle/>
          <a:p>
            <a:fld id="{433327A2-81B6-4119-8F20-91156AB2E87D}" type="slidenum">
              <a:rPr lang="en-US" smtClean="0"/>
              <a:t>7</a:t>
            </a:fld>
            <a:endParaRPr lang="en-US"/>
          </a:p>
        </p:txBody>
      </p:sp>
    </p:spTree>
    <p:extLst>
      <p:ext uri="{BB962C8B-B14F-4D97-AF65-F5344CB8AC3E}">
        <p14:creationId xmlns:p14="http://schemas.microsoft.com/office/powerpoint/2010/main" val="80544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64E2-CE31-D35A-759E-DBA003BBFA8F}"/>
              </a:ext>
            </a:extLst>
          </p:cNvPr>
          <p:cNvSpPr>
            <a:spLocks noGrp="1"/>
          </p:cNvSpPr>
          <p:nvPr>
            <p:ph type="title"/>
          </p:nvPr>
        </p:nvSpPr>
        <p:spPr/>
        <p:txBody>
          <a:bodyPr/>
          <a:lstStyle/>
          <a:p>
            <a:r>
              <a:rPr lang="en-US" dirty="0"/>
              <a:t>Arizona </a:t>
            </a:r>
            <a:r>
              <a:rPr lang="en-US" sz="4400" dirty="0"/>
              <a:t>Regulations</a:t>
            </a:r>
            <a:endParaRPr lang="en-US" dirty="0"/>
          </a:p>
        </p:txBody>
      </p:sp>
      <p:pic>
        <p:nvPicPr>
          <p:cNvPr id="4" name="Content Placeholder 3">
            <a:extLst>
              <a:ext uri="{FF2B5EF4-FFF2-40B4-BE49-F238E27FC236}">
                <a16:creationId xmlns:a16="http://schemas.microsoft.com/office/drawing/2014/main" id="{C6F280CD-F1C4-5301-7F0A-07CDBAE97F5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196" r="195"/>
          <a:stretch/>
        </p:blipFill>
        <p:spPr>
          <a:xfrm>
            <a:off x="361560" y="1383960"/>
            <a:ext cx="9764114" cy="4351337"/>
          </a:xfrm>
          <a:prstGeom prst="rect">
            <a:avLst/>
          </a:prstGeom>
        </p:spPr>
      </p:pic>
      <p:sp>
        <p:nvSpPr>
          <p:cNvPr id="3" name="Oval Callout 2">
            <a:extLst>
              <a:ext uri="{FF2B5EF4-FFF2-40B4-BE49-F238E27FC236}">
                <a16:creationId xmlns:a16="http://schemas.microsoft.com/office/drawing/2014/main" id="{3910DD83-6B7D-C527-4D71-D2FC67B5FFC1}"/>
              </a:ext>
            </a:extLst>
          </p:cNvPr>
          <p:cNvSpPr/>
          <p:nvPr/>
        </p:nvSpPr>
        <p:spPr>
          <a:xfrm>
            <a:off x="8109857" y="1665514"/>
            <a:ext cx="4082143" cy="1224612"/>
          </a:xfrm>
          <a:prstGeom prst="wedgeEllipseCallout">
            <a:avLst>
              <a:gd name="adj1" fmla="val -41993"/>
              <a:gd name="adj2" fmla="val 144784"/>
            </a:avLst>
          </a:prstGeom>
          <a:solidFill>
            <a:srgbClr val="0C23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2"/>
                </a:solidFill>
                <a:latin typeface="Calibri" panose="020F0502020204030204" pitchFamily="34" charset="0"/>
                <a:cs typeface="Calibri" panose="020F0502020204030204" pitchFamily="34" charset="0"/>
              </a:rPr>
              <a:t>Few parameters </a:t>
            </a:r>
          </a:p>
        </p:txBody>
      </p:sp>
      <p:sp>
        <p:nvSpPr>
          <p:cNvPr id="6" name="TextBox 5">
            <a:extLst>
              <a:ext uri="{FF2B5EF4-FFF2-40B4-BE49-F238E27FC236}">
                <a16:creationId xmlns:a16="http://schemas.microsoft.com/office/drawing/2014/main" id="{D778EC15-8182-6CF3-711C-8D71F65ADFD5}"/>
              </a:ext>
            </a:extLst>
          </p:cNvPr>
          <p:cNvSpPr txBox="1"/>
          <p:nvPr/>
        </p:nvSpPr>
        <p:spPr>
          <a:xfrm>
            <a:off x="361560" y="5735297"/>
            <a:ext cx="4490357" cy="230832"/>
          </a:xfrm>
          <a:prstGeom prst="rect">
            <a:avLst/>
          </a:prstGeom>
          <a:noFill/>
        </p:spPr>
        <p:txBody>
          <a:bodyPr wrap="square" rtlCol="0">
            <a:spAutoFit/>
          </a:bodyPr>
          <a:lstStyle/>
          <a:p>
            <a:r>
              <a:rPr lang="en-US" sz="900" dirty="0"/>
              <a:t>https://</a:t>
            </a:r>
            <a:r>
              <a:rPr lang="en-US" sz="900" dirty="0" err="1"/>
              <a:t>www.epa.gov</a:t>
            </a:r>
            <a:r>
              <a:rPr lang="en-US" sz="900" dirty="0"/>
              <a:t>/sites/default/files/2014-12/documents/az-chapter11.pdf</a:t>
            </a:r>
          </a:p>
        </p:txBody>
      </p:sp>
      <p:sp>
        <p:nvSpPr>
          <p:cNvPr id="7" name="Slide Number Placeholder 6">
            <a:extLst>
              <a:ext uri="{FF2B5EF4-FFF2-40B4-BE49-F238E27FC236}">
                <a16:creationId xmlns:a16="http://schemas.microsoft.com/office/drawing/2014/main" id="{A3709E4B-CB38-BA65-B10A-F7CBFC928D71}"/>
              </a:ext>
            </a:extLst>
          </p:cNvPr>
          <p:cNvSpPr>
            <a:spLocks noGrp="1"/>
          </p:cNvSpPr>
          <p:nvPr>
            <p:ph type="sldNum" sz="quarter" idx="12"/>
          </p:nvPr>
        </p:nvSpPr>
        <p:spPr/>
        <p:txBody>
          <a:bodyPr/>
          <a:lstStyle/>
          <a:p>
            <a:fld id="{433327A2-81B6-4119-8F20-91156AB2E87D}" type="slidenum">
              <a:rPr lang="en-US" smtClean="0"/>
              <a:t>8</a:t>
            </a:fld>
            <a:endParaRPr lang="en-US"/>
          </a:p>
        </p:txBody>
      </p:sp>
    </p:spTree>
    <p:extLst>
      <p:ext uri="{BB962C8B-B14F-4D97-AF65-F5344CB8AC3E}">
        <p14:creationId xmlns:p14="http://schemas.microsoft.com/office/powerpoint/2010/main" val="218257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0B4E-AD2F-3B15-0604-9E27E647D70F}"/>
              </a:ext>
            </a:extLst>
          </p:cNvPr>
          <p:cNvSpPr>
            <a:spLocks noGrp="1"/>
          </p:cNvSpPr>
          <p:nvPr>
            <p:ph type="title"/>
          </p:nvPr>
        </p:nvSpPr>
        <p:spPr/>
        <p:txBody>
          <a:bodyPr/>
          <a:lstStyle/>
          <a:p>
            <a:r>
              <a:rPr lang="en-US" dirty="0"/>
              <a:t>International </a:t>
            </a:r>
            <a:r>
              <a:rPr lang="en-US" sz="4400" dirty="0"/>
              <a:t>Guidelines </a:t>
            </a:r>
            <a:endParaRPr lang="en-US" dirty="0"/>
          </a:p>
        </p:txBody>
      </p:sp>
      <p:pic>
        <p:nvPicPr>
          <p:cNvPr id="4" name="Picture 3">
            <a:extLst>
              <a:ext uri="{FF2B5EF4-FFF2-40B4-BE49-F238E27FC236}">
                <a16:creationId xmlns:a16="http://schemas.microsoft.com/office/drawing/2014/main" id="{33F0480E-772C-3378-4A2F-8A1D5ACE2D87}"/>
              </a:ext>
            </a:extLst>
          </p:cNvPr>
          <p:cNvPicPr>
            <a:picLocks noChangeAspect="1"/>
          </p:cNvPicPr>
          <p:nvPr/>
        </p:nvPicPr>
        <p:blipFill rotWithShape="1">
          <a:blip r:embed="rId3">
            <a:extLst>
              <a:ext uri="{28A0092B-C50C-407E-A947-70E740481C1C}">
                <a14:useLocalDpi xmlns:a14="http://schemas.microsoft.com/office/drawing/2010/main" val="0"/>
              </a:ext>
            </a:extLst>
          </a:blip>
          <a:srcRect t="1773"/>
          <a:stretch/>
        </p:blipFill>
        <p:spPr>
          <a:xfrm>
            <a:off x="219064" y="1155465"/>
            <a:ext cx="9345067" cy="5224580"/>
          </a:xfrm>
          <a:prstGeom prst="rect">
            <a:avLst/>
          </a:prstGeom>
        </p:spPr>
      </p:pic>
      <p:sp>
        <p:nvSpPr>
          <p:cNvPr id="3" name="Rectangle 2">
            <a:extLst>
              <a:ext uri="{FF2B5EF4-FFF2-40B4-BE49-F238E27FC236}">
                <a16:creationId xmlns:a16="http://schemas.microsoft.com/office/drawing/2014/main" id="{CF85C19D-79FF-8DC7-42C2-5862F3CDFA64}"/>
              </a:ext>
            </a:extLst>
          </p:cNvPr>
          <p:cNvSpPr/>
          <p:nvPr/>
        </p:nvSpPr>
        <p:spPr>
          <a:xfrm>
            <a:off x="219063" y="3767755"/>
            <a:ext cx="9345067" cy="14467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Callout 4">
            <a:extLst>
              <a:ext uri="{FF2B5EF4-FFF2-40B4-BE49-F238E27FC236}">
                <a16:creationId xmlns:a16="http://schemas.microsoft.com/office/drawing/2014/main" id="{E5B91C8C-BF45-DC5C-6FDC-085726E0446C}"/>
              </a:ext>
            </a:extLst>
          </p:cNvPr>
          <p:cNvSpPr/>
          <p:nvPr/>
        </p:nvSpPr>
        <p:spPr>
          <a:xfrm>
            <a:off x="6856235" y="1994680"/>
            <a:ext cx="5261625" cy="1572954"/>
          </a:xfrm>
          <a:prstGeom prst="wedgeEllipseCallout">
            <a:avLst>
              <a:gd name="adj1" fmla="val -65165"/>
              <a:gd name="adj2" fmla="val 101315"/>
            </a:avLst>
          </a:prstGeom>
          <a:solidFill>
            <a:srgbClr val="0C23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2"/>
                </a:solidFill>
                <a:latin typeface="Calibri" panose="020F0502020204030204" pitchFamily="34" charset="0"/>
                <a:cs typeface="Calibri" panose="020F0502020204030204" pitchFamily="34" charset="0"/>
              </a:rPr>
              <a:t>Feasibility of certain water quality affected by irrigation method </a:t>
            </a:r>
          </a:p>
        </p:txBody>
      </p:sp>
      <p:sp>
        <p:nvSpPr>
          <p:cNvPr id="7" name="TextBox 6">
            <a:extLst>
              <a:ext uri="{FF2B5EF4-FFF2-40B4-BE49-F238E27FC236}">
                <a16:creationId xmlns:a16="http://schemas.microsoft.com/office/drawing/2014/main" id="{288A8D3C-80F7-C7AE-ED4D-C55C61B95B3D}"/>
              </a:ext>
            </a:extLst>
          </p:cNvPr>
          <p:cNvSpPr txBox="1"/>
          <p:nvPr/>
        </p:nvSpPr>
        <p:spPr>
          <a:xfrm>
            <a:off x="219063" y="6349334"/>
            <a:ext cx="4996543" cy="230832"/>
          </a:xfrm>
          <a:prstGeom prst="rect">
            <a:avLst/>
          </a:prstGeom>
          <a:noFill/>
        </p:spPr>
        <p:txBody>
          <a:bodyPr wrap="square" rtlCol="0">
            <a:spAutoFit/>
          </a:bodyPr>
          <a:lstStyle/>
          <a:p>
            <a:r>
              <a:rPr lang="en-US" sz="900" dirty="0"/>
              <a:t>https://</a:t>
            </a:r>
            <a:r>
              <a:rPr lang="en-US" sz="900" dirty="0" err="1"/>
              <a:t>www.epa.gov</a:t>
            </a:r>
            <a:r>
              <a:rPr lang="en-US" sz="900" dirty="0"/>
              <a:t>/sites/default/files/2019-08/documents/2012-guidelines-water-reuse.pdf</a:t>
            </a:r>
          </a:p>
        </p:txBody>
      </p:sp>
      <p:sp>
        <p:nvSpPr>
          <p:cNvPr id="8" name="Slide Number Placeholder 7">
            <a:extLst>
              <a:ext uri="{FF2B5EF4-FFF2-40B4-BE49-F238E27FC236}">
                <a16:creationId xmlns:a16="http://schemas.microsoft.com/office/drawing/2014/main" id="{9A67AB65-50CD-8078-B3B4-80B1169D97C1}"/>
              </a:ext>
            </a:extLst>
          </p:cNvPr>
          <p:cNvSpPr>
            <a:spLocks noGrp="1"/>
          </p:cNvSpPr>
          <p:nvPr>
            <p:ph type="sldNum" sz="quarter" idx="12"/>
          </p:nvPr>
        </p:nvSpPr>
        <p:spPr/>
        <p:txBody>
          <a:bodyPr/>
          <a:lstStyle/>
          <a:p>
            <a:fld id="{433327A2-81B6-4119-8F20-91156AB2E87D}" type="slidenum">
              <a:rPr lang="en-US" smtClean="0"/>
              <a:t>9</a:t>
            </a:fld>
            <a:endParaRPr lang="en-US"/>
          </a:p>
        </p:txBody>
      </p:sp>
    </p:spTree>
    <p:extLst>
      <p:ext uri="{BB962C8B-B14F-4D97-AF65-F5344CB8AC3E}">
        <p14:creationId xmlns:p14="http://schemas.microsoft.com/office/powerpoint/2010/main" val="3387064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ORES la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ES lab" id="{9D985DC1-FF59-40EB-8421-5483C889784E}" vid="{D4E0C6AC-99CB-42B9-A317-6A62C7F35C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4780</TotalTime>
  <Words>2306</Words>
  <Application>Microsoft Office PowerPoint</Application>
  <PresentationFormat>Widescreen</PresentationFormat>
  <Paragraphs>188</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Google Sans</vt:lpstr>
      <vt:lpstr>Source Sans Pro</vt:lpstr>
      <vt:lpstr>Wingdings</vt:lpstr>
      <vt:lpstr>Office Theme</vt:lpstr>
      <vt:lpstr>KORES lab</vt:lpstr>
      <vt:lpstr>Navajo Nation Municipal Water Reuse Feasibility Analysis </vt:lpstr>
      <vt:lpstr>Background</vt:lpstr>
      <vt:lpstr>Project Objectives</vt:lpstr>
      <vt:lpstr>Water Quality and Treatment Analysis </vt:lpstr>
      <vt:lpstr>Literature Review for Water Usage Regulations and Guidelines </vt:lpstr>
      <vt:lpstr>Literature Review for Water Usage Regulations and Guidelines </vt:lpstr>
      <vt:lpstr>Literature Review for Water Usage Regulations and Guidelines </vt:lpstr>
      <vt:lpstr>Arizona Regulations</vt:lpstr>
      <vt:lpstr>International Guidelines </vt:lpstr>
      <vt:lpstr>International Guidelines </vt:lpstr>
      <vt:lpstr>Crop Determination </vt:lpstr>
      <vt:lpstr>Crop Determination (Nitrogen) </vt:lpstr>
      <vt:lpstr>Future Work- Framework for Crop Determination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Intermittent Performance of Pilot Scale Off-Grid Nanofiltration System</dc:title>
  <dc:creator>Carroll, Lynn Marie - (katielynn)</dc:creator>
  <cp:lastModifiedBy>Coe, Michelle A - (macoe)</cp:lastModifiedBy>
  <cp:revision>28</cp:revision>
  <dcterms:created xsi:type="dcterms:W3CDTF">2023-03-22T18:02:44Z</dcterms:created>
  <dcterms:modified xsi:type="dcterms:W3CDTF">2023-04-14T18:24:56Z</dcterms:modified>
</cp:coreProperties>
</file>